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7315200" cy="9601200"/>
  <p:embeddedFontLst>
    <p:embeddedFont>
      <p:font typeface="Sarabun"/>
      <p:regular r:id="rId18"/>
      <p:bold r:id="rId19"/>
      <p:italic r:id="rId20"/>
      <p:boldItalic r:id="rId21"/>
    </p:embeddedFont>
    <p:embeddedFont>
      <p:font typeface="Sarabun ExtraLight"/>
      <p:regular r:id="rId22"/>
      <p:bold r:id="rId23"/>
      <p:italic r:id="rId24"/>
      <p:boldItalic r:id="rId25"/>
    </p:embeddedFont>
    <p:embeddedFont>
      <p:font typeface="Quattrocento Sans"/>
      <p:regular r:id="rId26"/>
      <p:bold r:id="rId27"/>
      <p:italic r:id="rId28"/>
      <p:boldItalic r:id="rId29"/>
    </p:embeddedFont>
    <p:embeddedFont>
      <p:font typeface="Sarabun SemiBold"/>
      <p:regular r:id="rId30"/>
      <p:bold r:id="rId31"/>
      <p:italic r:id="rId32"/>
      <p:boldItalic r:id="rId33"/>
    </p:embeddedFont>
    <p:embeddedFont>
      <p:font typeface="Sarabun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4">
          <p15:clr>
            <a:srgbClr val="A4A3A4"/>
          </p15:clr>
        </p15:guide>
        <p15:guide id="2" pos="2880">
          <p15:clr>
            <a:srgbClr val="A4A3A4"/>
          </p15:clr>
        </p15:guide>
        <p15:guide id="3" pos="5472">
          <p15:clr>
            <a:srgbClr val="A4A3A4"/>
          </p15:clr>
        </p15:guide>
      </p15:sldGuideLst>
    </p:ext>
    <p:ext uri="GoogleSlidesCustomDataVersion2">
      <go:slidesCustomData xmlns:go="http://customooxmlschemas.google.com/" r:id="rId38" roundtripDataSignature="AMtx7mjIDHFg0GQ3i2qGGFaWtqAbye+v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C0C504-4D81-4C80-B1F3-F6946B97D08F}">
  <a:tblStyle styleId="{BDC0C504-4D81-4C80-B1F3-F6946B97D08F}"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1FC"/>
          </a:solidFill>
        </a:fill>
      </a:tcStyle>
    </a:wholeTbl>
    <a:band1H>
      <a:tcTxStyle b="off" i="off"/>
      <a:tcStyle>
        <a:fill>
          <a:solidFill>
            <a:srgbClr val="CAE3F9"/>
          </a:solidFill>
        </a:fill>
      </a:tcStyle>
    </a:band1H>
    <a:band2H>
      <a:tcTxStyle b="off" i="off"/>
    </a:band2H>
    <a:band1V>
      <a:tcTxStyle b="off" i="off"/>
      <a:tcStyle>
        <a:fill>
          <a:solidFill>
            <a:srgbClr val="CAE3F9"/>
          </a:solidFill>
        </a:fill>
      </a:tcStyle>
    </a:band1V>
    <a:band2V>
      <a:tcTxStyle b="off" i="off"/>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4" orient="horz"/>
        <p:guide pos="2880"/>
        <p:guide pos="547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arabun-italic.fntdata"/><Relationship Id="rId22" Type="http://schemas.openxmlformats.org/officeDocument/2006/relationships/font" Target="fonts/SarabunExtraLight-regular.fntdata"/><Relationship Id="rId21" Type="http://schemas.openxmlformats.org/officeDocument/2006/relationships/font" Target="fonts/Sarabun-boldItalic.fntdata"/><Relationship Id="rId24" Type="http://schemas.openxmlformats.org/officeDocument/2006/relationships/font" Target="fonts/SarabunExtraLight-italic.fntdata"/><Relationship Id="rId23" Type="http://schemas.openxmlformats.org/officeDocument/2006/relationships/font" Target="fonts/SarabunExtra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QuattrocentoSans-regular.fntdata"/><Relationship Id="rId25" Type="http://schemas.openxmlformats.org/officeDocument/2006/relationships/font" Target="fonts/SarabunExtraLight-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arabunSemiBold-bold.fntdata"/><Relationship Id="rId30" Type="http://schemas.openxmlformats.org/officeDocument/2006/relationships/font" Target="fonts/SarabunSemiBold-regular.fntdata"/><Relationship Id="rId11" Type="http://schemas.openxmlformats.org/officeDocument/2006/relationships/slide" Target="slides/slide4.xml"/><Relationship Id="rId33" Type="http://schemas.openxmlformats.org/officeDocument/2006/relationships/font" Target="fonts/SarabunSemiBold-boldItalic.fntdata"/><Relationship Id="rId10" Type="http://schemas.openxmlformats.org/officeDocument/2006/relationships/slide" Target="slides/slide3.xml"/><Relationship Id="rId32" Type="http://schemas.openxmlformats.org/officeDocument/2006/relationships/font" Target="fonts/SarabunSemiBold-italic.fntdata"/><Relationship Id="rId13" Type="http://schemas.openxmlformats.org/officeDocument/2006/relationships/slide" Target="slides/slide6.xml"/><Relationship Id="rId35" Type="http://schemas.openxmlformats.org/officeDocument/2006/relationships/font" Target="fonts/SarabunLight-bold.fntdata"/><Relationship Id="rId12" Type="http://schemas.openxmlformats.org/officeDocument/2006/relationships/slide" Target="slides/slide5.xml"/><Relationship Id="rId34" Type="http://schemas.openxmlformats.org/officeDocument/2006/relationships/font" Target="fonts/SarabunLight-regular.fntdata"/><Relationship Id="rId15" Type="http://schemas.openxmlformats.org/officeDocument/2006/relationships/slide" Target="slides/slide8.xml"/><Relationship Id="rId37" Type="http://schemas.openxmlformats.org/officeDocument/2006/relationships/font" Target="fonts/SarabunLight-boldItalic.fntdata"/><Relationship Id="rId14" Type="http://schemas.openxmlformats.org/officeDocument/2006/relationships/slide" Target="slides/slide7.xml"/><Relationship Id="rId36" Type="http://schemas.openxmlformats.org/officeDocument/2006/relationships/font" Target="fonts/SarabunLight-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font" Target="fonts/Sarabun-bold.fntdata"/><Relationship Id="rId18" Type="http://schemas.openxmlformats.org/officeDocument/2006/relationships/font" Target="fonts/Sarabun-regular.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6124881764481E-2"/>
          <c:y val="6.9830890340415286E-2"/>
          <c:w val="0.93673676231998448"/>
          <c:h val="0.7318483501249361"/>
        </c:manualLayout>
      </c:layout>
      <c:lineChart>
        <c:grouping val="standard"/>
        <c:varyColors val="0"/>
        <c:ser>
          <c:idx val="0"/>
          <c:order val="0"/>
          <c:tx>
            <c:strRef>
              <c:f>Sheet1!$B$1</c:f>
              <c:strCache>
                <c:ptCount val="1"/>
                <c:pt idx="0">
                  <c:v>Guaranteed cost</c:v>
                </c:pt>
              </c:strCache>
            </c:strRef>
          </c:tx>
          <c:spPr>
            <a:ln w="19050" cap="rnd">
              <a:solidFill>
                <a:schemeClr val="accent1"/>
              </a:solidFill>
              <a:round/>
            </a:ln>
            <a:effectLst/>
          </c:spPr>
          <c:marker>
            <c:symbol val="triangle"/>
            <c:size val="7"/>
            <c:spPr>
              <a:solidFill>
                <a:schemeClr val="bg1"/>
              </a:solidFill>
              <a:ln w="19050">
                <a:solidFill>
                  <a:schemeClr val="accent1"/>
                </a:solidFill>
              </a:ln>
              <a:effectLst/>
            </c:spPr>
          </c:marker>
          <c:dLbls>
            <c:dLbl>
              <c:idx val="0"/>
              <c:layout>
                <c:manualLayout>
                  <c:x val="-2.6157042869641295E-2"/>
                  <c:y val="-4.5978661918725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1F-4DE4-BC2B-184AAA60E4A1}"/>
                </c:ext>
              </c:extLst>
            </c:dLbl>
            <c:dLbl>
              <c:idx val="2"/>
              <c:layout>
                <c:manualLayout>
                  <c:x val="-4.225145484499402E-2"/>
                  <c:y val="-5.814521319900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1F-4DE4-BC2B-184AAA60E4A1}"/>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Sheet1!$A$12:$A$17</c:f>
              <c:strCache>
                <c:ptCount val="6"/>
                <c:pt idx="0">
                  <c:v>2023 Q4</c:v>
                </c:pt>
                <c:pt idx="1">
                  <c:v>2024 Q1</c:v>
                </c:pt>
                <c:pt idx="2">
                  <c:v>2024 Q2</c:v>
                </c:pt>
                <c:pt idx="3">
                  <c:v>2024 Q3</c:v>
                </c:pt>
                <c:pt idx="4">
                  <c:v>2024 Q4</c:v>
                </c:pt>
                <c:pt idx="5">
                  <c:v>2025 Q1</c:v>
                </c:pt>
              </c:strCache>
            </c:strRef>
          </c:cat>
          <c:val>
            <c:numRef>
              <c:f>Sheet1!$B$12:$B$17</c:f>
              <c:numCache>
                <c:formatCode>0%</c:formatCode>
                <c:ptCount val="6"/>
                <c:pt idx="0">
                  <c:v>-2.7E-2</c:v>
                </c:pt>
                <c:pt idx="1">
                  <c:v>-5.5E-2</c:v>
                </c:pt>
                <c:pt idx="2">
                  <c:v>-3.9E-2</c:v>
                </c:pt>
                <c:pt idx="3">
                  <c:v>-2.1999999999999999E-2</c:v>
                </c:pt>
                <c:pt idx="4">
                  <c:v>-3.4000000000000002E-2</c:v>
                </c:pt>
                <c:pt idx="5">
                  <c:v>-2.5999999999999999E-2</c:v>
                </c:pt>
              </c:numCache>
            </c:numRef>
          </c:val>
          <c:smooth val="0"/>
          <c:extLst>
            <c:ext xmlns:c16="http://schemas.microsoft.com/office/drawing/2014/chart" uri="{C3380CC4-5D6E-409C-BE32-E72D297353CC}">
              <c16:uniqueId val="{00000003-89AB-4380-8C06-8605BB9D41D0}"/>
            </c:ext>
          </c:extLst>
        </c:ser>
        <c:ser>
          <c:idx val="1"/>
          <c:order val="1"/>
          <c:tx>
            <c:strRef>
              <c:f>Sheet1!$C$1</c:f>
              <c:strCache>
                <c:ptCount val="1"/>
                <c:pt idx="0">
                  <c:v>Loss-sensitive</c:v>
                </c:pt>
              </c:strCache>
            </c:strRef>
          </c:tx>
          <c:spPr>
            <a:ln w="19050" cap="rnd">
              <a:solidFill>
                <a:schemeClr val="tx2"/>
              </a:solidFill>
              <a:round/>
            </a:ln>
            <a:effectLst/>
          </c:spPr>
          <c:marker>
            <c:symbol val="circle"/>
            <c:size val="7"/>
            <c:spPr>
              <a:solidFill>
                <a:schemeClr val="bg1"/>
              </a:solidFill>
              <a:ln w="19050">
                <a:solidFill>
                  <a:schemeClr val="tx2"/>
                </a:solidFill>
              </a:ln>
              <a:effectLst/>
            </c:spPr>
          </c:marker>
          <c:dLbls>
            <c:dLbl>
              <c:idx val="0"/>
              <c:layout>
                <c:manualLayout>
                  <c:x val="-2.4383748906386702E-2"/>
                  <c:y val="5.1836210921753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D2-48B3-BF71-C4660246C1F9}"/>
                </c:ext>
              </c:extLst>
            </c:dLbl>
            <c:dLbl>
              <c:idx val="1"/>
              <c:layout>
                <c:manualLayout>
                  <c:x val="-2.6340555879202393E-2"/>
                  <c:y val="5.5329983604174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1F-4DE4-BC2B-184AAA60E4A1}"/>
                </c:ext>
              </c:extLst>
            </c:dLbl>
            <c:dLbl>
              <c:idx val="3"/>
              <c:layout>
                <c:manualLayout>
                  <c:x val="-2.5541156313794194E-2"/>
                  <c:y val="4.5082307218593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6-4966-8BA4-511FCA8CA850}"/>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Sheet1!$A$12:$A$17</c:f>
              <c:strCache>
                <c:ptCount val="6"/>
                <c:pt idx="0">
                  <c:v>2023 Q4</c:v>
                </c:pt>
                <c:pt idx="1">
                  <c:v>2024 Q1</c:v>
                </c:pt>
                <c:pt idx="2">
                  <c:v>2024 Q2</c:v>
                </c:pt>
                <c:pt idx="3">
                  <c:v>2024 Q3</c:v>
                </c:pt>
                <c:pt idx="4">
                  <c:v>2024 Q4</c:v>
                </c:pt>
                <c:pt idx="5">
                  <c:v>2025 Q1</c:v>
                </c:pt>
              </c:strCache>
            </c:strRef>
          </c:cat>
          <c:val>
            <c:numRef>
              <c:f>Sheet1!$C$12:$C$17</c:f>
              <c:numCache>
                <c:formatCode>0%</c:formatCode>
                <c:ptCount val="6"/>
                <c:pt idx="0">
                  <c:v>-3.1E-2</c:v>
                </c:pt>
                <c:pt idx="1">
                  <c:v>-5.7000000000000002E-2</c:v>
                </c:pt>
                <c:pt idx="2">
                  <c:v>-2E-3</c:v>
                </c:pt>
                <c:pt idx="3">
                  <c:v>-2.9000000000000001E-2</c:v>
                </c:pt>
                <c:pt idx="4">
                  <c:v>-0.02</c:v>
                </c:pt>
                <c:pt idx="5">
                  <c:v>-4.2000000000000003E-2</c:v>
                </c:pt>
              </c:numCache>
            </c:numRef>
          </c:val>
          <c:smooth val="0"/>
          <c:extLst>
            <c:ext xmlns:c16="http://schemas.microsoft.com/office/drawing/2014/chart" uri="{C3380CC4-5D6E-409C-BE32-E72D297353CC}">
              <c16:uniqueId val="{00000007-89AB-4380-8C06-8605BB9D41D0}"/>
            </c:ext>
          </c:extLst>
        </c:ser>
        <c:dLbls>
          <c:showLegendKey val="0"/>
          <c:showVal val="0"/>
          <c:showCatName val="0"/>
          <c:showSerName val="0"/>
          <c:showPercent val="0"/>
          <c:showBubbleSize val="0"/>
        </c:dLbls>
        <c:marker val="1"/>
        <c:smooth val="0"/>
        <c:axId val="722206072"/>
        <c:axId val="722203448"/>
      </c:lineChart>
      <c:catAx>
        <c:axId val="72220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203448"/>
        <c:crosses val="autoZero"/>
        <c:auto val="1"/>
        <c:lblAlgn val="ctr"/>
        <c:lblOffset val="100"/>
        <c:noMultiLvlLbl val="0"/>
      </c:catAx>
      <c:valAx>
        <c:axId val="722203448"/>
        <c:scaling>
          <c:orientation val="minMax"/>
          <c:min val="-6.5000000000000016E-2"/>
        </c:scaling>
        <c:delete val="0"/>
        <c:axPos val="l"/>
        <c:majorGridlines>
          <c:spPr>
            <a:ln w="0"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206072"/>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3468212306793E-2"/>
          <c:y val="7.2869177355948292E-2"/>
          <c:w val="0.93673676231998448"/>
          <c:h val="0.7318483501249361"/>
        </c:manualLayout>
      </c:layout>
      <c:lineChart>
        <c:grouping val="standard"/>
        <c:varyColors val="0"/>
        <c:ser>
          <c:idx val="0"/>
          <c:order val="0"/>
          <c:tx>
            <c:strRef>
              <c:f>Sheet1!$B$1</c:f>
              <c:strCache>
                <c:ptCount val="1"/>
                <c:pt idx="0">
                  <c:v>General liability</c:v>
                </c:pt>
              </c:strCache>
            </c:strRef>
          </c:tx>
          <c:spPr>
            <a:ln w="19050" cap="rnd">
              <a:solidFill>
                <a:schemeClr val="accent1"/>
              </a:solidFill>
              <a:round/>
            </a:ln>
            <a:effectLst/>
          </c:spPr>
          <c:marker>
            <c:symbol val="triangle"/>
            <c:size val="7"/>
            <c:spPr>
              <a:solidFill>
                <a:schemeClr val="bg1"/>
              </a:solidFill>
              <a:ln w="19050">
                <a:solidFill>
                  <a:schemeClr val="accent1"/>
                </a:solidFill>
              </a:ln>
              <a:effectLst/>
            </c:spPr>
          </c:marker>
          <c:dLbls>
            <c:dLbl>
              <c:idx val="0"/>
              <c:layout>
                <c:manualLayout>
                  <c:x val="-2.1527446300715989E-2"/>
                  <c:y val="5.5329983604174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4A-4300-A64A-58B496D39165}"/>
                </c:ext>
              </c:extLst>
            </c:dLbl>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Sheet1!$A$12:$A$17</c:f>
              <c:strCache>
                <c:ptCount val="6"/>
                <c:pt idx="0">
                  <c:v>2023 Q4</c:v>
                </c:pt>
                <c:pt idx="1">
                  <c:v>2024 Q1</c:v>
                </c:pt>
                <c:pt idx="2">
                  <c:v>2024 Q2</c:v>
                </c:pt>
                <c:pt idx="3">
                  <c:v>2024 Q3</c:v>
                </c:pt>
                <c:pt idx="4">
                  <c:v>2024 Q4</c:v>
                </c:pt>
                <c:pt idx="5">
                  <c:v>2025 Q1</c:v>
                </c:pt>
              </c:strCache>
            </c:strRef>
          </c:cat>
          <c:val>
            <c:numRef>
              <c:f>Sheet1!$B$12:$B$17</c:f>
              <c:numCache>
                <c:formatCode>0.0%</c:formatCode>
                <c:ptCount val="6"/>
                <c:pt idx="0">
                  <c:v>3.7999999999999999E-2</c:v>
                </c:pt>
                <c:pt idx="1">
                  <c:v>4.1000000000000002E-2</c:v>
                </c:pt>
                <c:pt idx="2">
                  <c:v>5.0999999999999997E-2</c:v>
                </c:pt>
                <c:pt idx="3">
                  <c:v>4.8000000000000001E-2</c:v>
                </c:pt>
                <c:pt idx="4">
                  <c:v>5.2999999999999999E-2</c:v>
                </c:pt>
                <c:pt idx="5" formatCode="0.00%">
                  <c:v>4.2000000000000003E-2</c:v>
                </c:pt>
              </c:numCache>
            </c:numRef>
          </c:val>
          <c:smooth val="0"/>
          <c:extLst>
            <c:ext xmlns:c16="http://schemas.microsoft.com/office/drawing/2014/chart" uri="{C3380CC4-5D6E-409C-BE32-E72D297353CC}">
              <c16:uniqueId val="{00000003-89AB-4380-8C06-8605BB9D41D0}"/>
            </c:ext>
          </c:extLst>
        </c:ser>
        <c:ser>
          <c:idx val="1"/>
          <c:order val="1"/>
          <c:tx>
            <c:strRef>
              <c:f>Sheet1!$C$1</c:f>
              <c:strCache>
                <c:ptCount val="1"/>
                <c:pt idx="0">
                  <c:v>Auto liability</c:v>
                </c:pt>
              </c:strCache>
            </c:strRef>
          </c:tx>
          <c:spPr>
            <a:ln w="19050" cap="rnd">
              <a:solidFill>
                <a:schemeClr val="tx2"/>
              </a:solidFill>
              <a:round/>
            </a:ln>
            <a:effectLst/>
          </c:spPr>
          <c:marker>
            <c:symbol val="circle"/>
            <c:size val="7"/>
            <c:spPr>
              <a:solidFill>
                <a:schemeClr val="bg1"/>
              </a:solidFill>
              <a:ln w="19050">
                <a:solidFill>
                  <a:schemeClr val="tx2"/>
                </a:solidFill>
              </a:ln>
              <a:effectLst/>
            </c:spPr>
          </c:marker>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Sheet1!$A$12:$A$17</c:f>
              <c:strCache>
                <c:ptCount val="6"/>
                <c:pt idx="0">
                  <c:v>2023 Q4</c:v>
                </c:pt>
                <c:pt idx="1">
                  <c:v>2024 Q1</c:v>
                </c:pt>
                <c:pt idx="2">
                  <c:v>2024 Q2</c:v>
                </c:pt>
                <c:pt idx="3">
                  <c:v>2024 Q3</c:v>
                </c:pt>
                <c:pt idx="4">
                  <c:v>2024 Q4</c:v>
                </c:pt>
                <c:pt idx="5">
                  <c:v>2025 Q1</c:v>
                </c:pt>
              </c:strCache>
            </c:strRef>
          </c:cat>
          <c:val>
            <c:numRef>
              <c:f>Sheet1!$C$12:$C$17</c:f>
              <c:numCache>
                <c:formatCode>0.0%</c:formatCode>
                <c:ptCount val="6"/>
                <c:pt idx="0">
                  <c:v>7.2999999999999995E-2</c:v>
                </c:pt>
                <c:pt idx="1">
                  <c:v>9.8000000000000004E-2</c:v>
                </c:pt>
                <c:pt idx="2">
                  <c:v>0.09</c:v>
                </c:pt>
                <c:pt idx="3">
                  <c:v>8.5000000000000006E-2</c:v>
                </c:pt>
                <c:pt idx="4">
                  <c:v>8.8999999999999996E-2</c:v>
                </c:pt>
                <c:pt idx="5" formatCode="0.00%">
                  <c:v>0.104</c:v>
                </c:pt>
              </c:numCache>
            </c:numRef>
          </c:val>
          <c:smooth val="0"/>
          <c:extLst>
            <c:ext xmlns:c16="http://schemas.microsoft.com/office/drawing/2014/chart" uri="{C3380CC4-5D6E-409C-BE32-E72D297353CC}">
              <c16:uniqueId val="{00000007-89AB-4380-8C06-8605BB9D41D0}"/>
            </c:ext>
          </c:extLst>
        </c:ser>
        <c:dLbls>
          <c:showLegendKey val="0"/>
          <c:showVal val="0"/>
          <c:showCatName val="0"/>
          <c:showSerName val="0"/>
          <c:showPercent val="0"/>
          <c:showBubbleSize val="0"/>
        </c:dLbls>
        <c:marker val="1"/>
        <c:smooth val="0"/>
        <c:axId val="722206072"/>
        <c:axId val="722203448"/>
      </c:lineChart>
      <c:catAx>
        <c:axId val="72220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22203448"/>
        <c:crosses val="autoZero"/>
        <c:auto val="1"/>
        <c:lblAlgn val="ctr"/>
        <c:lblOffset val="100"/>
        <c:noMultiLvlLbl val="0"/>
      </c:catAx>
      <c:valAx>
        <c:axId val="722203448"/>
        <c:scaling>
          <c:orientation val="minMax"/>
        </c:scaling>
        <c:delete val="0"/>
        <c:axPos val="l"/>
        <c:majorGridlines>
          <c:spPr>
            <a:ln w="0"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22206072"/>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70583" cy="482027"/>
          </a:xfrm>
          <a:prstGeom prst="rect">
            <a:avLst/>
          </a:prstGeom>
          <a:noFill/>
          <a:ln>
            <a:noFill/>
          </a:ln>
        </p:spPr>
        <p:txBody>
          <a:bodyPr anchorCtr="0" anchor="t" bIns="47425" lIns="94850" spcFirstLastPara="1" rIns="94850" wrap="square" tIns="47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2962" y="1"/>
            <a:ext cx="3170583" cy="482027"/>
          </a:xfrm>
          <a:prstGeom prst="rect">
            <a:avLst/>
          </a:prstGeom>
          <a:noFill/>
          <a:ln>
            <a:noFill/>
          </a:ln>
        </p:spPr>
        <p:txBody>
          <a:bodyPr anchorCtr="0" anchor="t" bIns="47425" lIns="94850" spcFirstLastPara="1" rIns="94850" wrap="square" tIns="47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119173"/>
            <a:ext cx="3170583" cy="482027"/>
          </a:xfrm>
          <a:prstGeom prst="rect">
            <a:avLst/>
          </a:prstGeom>
          <a:noFill/>
          <a:ln>
            <a:noFill/>
          </a:ln>
        </p:spPr>
        <p:txBody>
          <a:bodyPr anchorCtr="0" anchor="b" bIns="47425" lIns="94850" spcFirstLastPara="1" rIns="94850" wrap="square" tIns="47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1: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t/>
            </a:r>
            <a:endParaRPr/>
          </a:p>
        </p:txBody>
      </p:sp>
      <p:sp>
        <p:nvSpPr>
          <p:cNvPr id="64" name="Google Shape;64;p1: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3: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rPr lang="en-US"/>
              <a:t>Account Executive</a:t>
            </a:r>
            <a:endParaRPr/>
          </a:p>
        </p:txBody>
      </p:sp>
      <p:sp>
        <p:nvSpPr>
          <p:cNvPr id="156" name="Google Shape;156;p13: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3: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t/>
            </a:r>
            <a:endParaRPr/>
          </a:p>
        </p:txBody>
      </p:sp>
      <p:sp>
        <p:nvSpPr>
          <p:cNvPr id="72" name="Google Shape;72;p3: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t/>
            </a:r>
            <a:endParaRPr/>
          </a:p>
        </p:txBody>
      </p:sp>
      <p:sp>
        <p:nvSpPr>
          <p:cNvPr id="86" name="Google Shape;86;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t/>
            </a:r>
            <a:endParaRPr/>
          </a:p>
        </p:txBody>
      </p:sp>
      <p:sp>
        <p:nvSpPr>
          <p:cNvPr id="95" name="Google Shape;95;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t/>
            </a:r>
            <a:endParaRPr/>
          </a:p>
        </p:txBody>
      </p:sp>
      <p:sp>
        <p:nvSpPr>
          <p:cNvPr id="107" name="Google Shape;107;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9: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t/>
            </a:r>
            <a:endParaRPr/>
          </a:p>
        </p:txBody>
      </p:sp>
      <p:sp>
        <p:nvSpPr>
          <p:cNvPr id="116" name="Google Shape;116;p9: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0: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rPr lang="en-US"/>
              <a:t>Account Associate brings Market Condition Slides  from the end of this deck into each section. NOTE: for lines of coverage not part of this renewal cycle, delete the market conditions for the lines of coverage not in scope. </a:t>
            </a:r>
            <a:endParaRPr/>
          </a:p>
        </p:txBody>
      </p:sp>
      <p:sp>
        <p:nvSpPr>
          <p:cNvPr id="131" name="Google Shape;131;p10: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1: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rPr lang="en-US"/>
              <a:t>Account Manager updates the benchmarking. Account Associate updates the header.</a:t>
            </a:r>
            <a:endParaRPr/>
          </a:p>
        </p:txBody>
      </p:sp>
      <p:sp>
        <p:nvSpPr>
          <p:cNvPr id="138" name="Google Shape;138;p11: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2:notes"/>
          <p:cNvSpPr txBox="1"/>
          <p:nvPr>
            <p:ph idx="1" type="body"/>
          </p:nvPr>
        </p:nvSpPr>
        <p:spPr>
          <a:xfrm>
            <a:off x="732183" y="4620250"/>
            <a:ext cx="5850835" cy="3780800"/>
          </a:xfrm>
          <a:prstGeom prst="rect">
            <a:avLst/>
          </a:prstGeom>
          <a:noFill/>
          <a:ln>
            <a:noFill/>
          </a:ln>
        </p:spPr>
        <p:txBody>
          <a:bodyPr anchorCtr="0" anchor="t" bIns="47425" lIns="94850" spcFirstLastPara="1" rIns="94850" wrap="square" tIns="47425">
            <a:noAutofit/>
          </a:bodyPr>
          <a:lstStyle/>
          <a:p>
            <a:pPr indent="0" lvl="0" marL="0" rtl="0" algn="l">
              <a:lnSpc>
                <a:spcPct val="100000"/>
              </a:lnSpc>
              <a:spcBef>
                <a:spcPts val="0"/>
              </a:spcBef>
              <a:spcAft>
                <a:spcPts val="0"/>
              </a:spcAft>
              <a:buSzPts val="1400"/>
              <a:buNone/>
            </a:pPr>
            <a:r>
              <a:rPr lang="en-US"/>
              <a:t>Account Associate </a:t>
            </a:r>
            <a:endParaRPr/>
          </a:p>
        </p:txBody>
      </p:sp>
      <p:sp>
        <p:nvSpPr>
          <p:cNvPr id="147" name="Google Shape;147;p12:notes"/>
          <p:cNvSpPr txBox="1"/>
          <p:nvPr>
            <p:ph idx="12" type="sldNum"/>
          </p:nvPr>
        </p:nvSpPr>
        <p:spPr>
          <a:xfrm>
            <a:off x="4142962" y="9119173"/>
            <a:ext cx="3170583" cy="482027"/>
          </a:xfrm>
          <a:prstGeom prst="rect">
            <a:avLst/>
          </a:prstGeom>
          <a:noFill/>
          <a:ln>
            <a:noFill/>
          </a:ln>
        </p:spPr>
        <p:txBody>
          <a:bodyPr anchorCtr="0" anchor="b" bIns="47425" lIns="94850" spcFirstLastPara="1" rIns="94850" wrap="square" tIns="474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1">
  <p:cSld name="Divider_1">
    <p:bg>
      <p:bgPr>
        <a:solidFill>
          <a:schemeClr val="dk1"/>
        </a:solidFill>
      </p:bgPr>
    </p:bg>
    <p:spTree>
      <p:nvGrpSpPr>
        <p:cNvPr id="18" name="Shape 18"/>
        <p:cNvGrpSpPr/>
        <p:nvPr/>
      </p:nvGrpSpPr>
      <p:grpSpPr>
        <a:xfrm>
          <a:off x="0" y="0"/>
          <a:ext cx="0" cy="0"/>
          <a:chOff x="0" y="0"/>
          <a:chExt cx="0" cy="0"/>
        </a:xfrm>
      </p:grpSpPr>
      <p:pic>
        <p:nvPicPr>
          <p:cNvPr descr="A walkway with blue lights&#10;&#10;Description automatically generated" id="19" name="Google Shape;19;p17"/>
          <p:cNvPicPr preferRelativeResize="0"/>
          <p:nvPr/>
        </p:nvPicPr>
        <p:blipFill rotWithShape="1">
          <a:blip r:embed="rId2">
            <a:alphaModFix/>
          </a:blip>
          <a:srcRect b="7050" l="0" r="7567" t="14618"/>
          <a:stretch/>
        </p:blipFill>
        <p:spPr>
          <a:xfrm>
            <a:off x="-2" y="0"/>
            <a:ext cx="9144002" cy="5166108"/>
          </a:xfrm>
          <a:prstGeom prst="rect">
            <a:avLst/>
          </a:prstGeom>
          <a:noFill/>
          <a:ln>
            <a:noFill/>
          </a:ln>
        </p:spPr>
      </p:pic>
      <p:pic>
        <p:nvPicPr>
          <p:cNvPr descr="A blue and black background&#10;&#10;Description automatically generated" id="20" name="Google Shape;20;p17"/>
          <p:cNvPicPr preferRelativeResize="0"/>
          <p:nvPr/>
        </p:nvPicPr>
        <p:blipFill rotWithShape="1">
          <a:blip r:embed="rId3">
            <a:alphaModFix amt="43000"/>
          </a:blip>
          <a:srcRect b="0" l="0" r="27206" t="0"/>
          <a:stretch/>
        </p:blipFill>
        <p:spPr>
          <a:xfrm flipH="1" rot="5400000">
            <a:off x="2000248" y="-2000250"/>
            <a:ext cx="5143500" cy="9144000"/>
          </a:xfrm>
          <a:prstGeom prst="rect">
            <a:avLst/>
          </a:prstGeom>
          <a:noFill/>
          <a:ln>
            <a:noFill/>
          </a:ln>
        </p:spPr>
      </p:pic>
      <p:sp>
        <p:nvSpPr>
          <p:cNvPr id="21" name="Google Shape;21;p17"/>
          <p:cNvSpPr/>
          <p:nvPr/>
        </p:nvSpPr>
        <p:spPr>
          <a:xfrm>
            <a:off x="-21585" y="-4679"/>
            <a:ext cx="9144000" cy="5166109"/>
          </a:xfrm>
          <a:prstGeom prst="rect">
            <a:avLst/>
          </a:prstGeom>
          <a:gradFill>
            <a:gsLst>
              <a:gs pos="0">
                <a:srgbClr val="000000">
                  <a:alpha val="0"/>
                </a:srgbClr>
              </a:gs>
              <a:gs pos="80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22" name="Google Shape;22;p17"/>
          <p:cNvSpPr txBox="1"/>
          <p:nvPr>
            <p:ph idx="12" type="sldNum"/>
          </p:nvPr>
        </p:nvSpPr>
        <p:spPr>
          <a:xfrm>
            <a:off x="6646069" y="4792255"/>
            <a:ext cx="2057400" cy="75020"/>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1pPr>
            <a:lvl2pPr indent="0" lvl="1"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2pPr>
            <a:lvl3pPr indent="0" lvl="2"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3pPr>
            <a:lvl4pPr indent="0" lvl="3"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4pPr>
            <a:lvl5pPr indent="0" lvl="4"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5pPr>
            <a:lvl6pPr indent="0" lvl="5"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6pPr>
            <a:lvl7pPr indent="0" lvl="6"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7pPr>
            <a:lvl8pPr indent="0" lvl="7"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8pPr>
            <a:lvl9pPr indent="0" lvl="8"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7"/>
          <p:cNvSpPr/>
          <p:nvPr/>
        </p:nvSpPr>
        <p:spPr>
          <a:xfrm>
            <a:off x="413148" y="171322"/>
            <a:ext cx="269854" cy="19248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7"/>
          <p:cNvSpPr txBox="1"/>
          <p:nvPr>
            <p:ph type="title"/>
          </p:nvPr>
        </p:nvSpPr>
        <p:spPr>
          <a:xfrm>
            <a:off x="407872" y="1037081"/>
            <a:ext cx="3623585" cy="1121846"/>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2700"/>
              <a:buFont typeface="Sarabun ExtraLight"/>
              <a:buNone/>
              <a:defRPr sz="2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p:nvPr/>
        </p:nvSpPr>
        <p:spPr>
          <a:xfrm>
            <a:off x="413147" y="4676955"/>
            <a:ext cx="269853" cy="19248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7"/>
          <p:cNvSpPr txBox="1"/>
          <p:nvPr>
            <p:ph idx="1" type="subTitle"/>
          </p:nvPr>
        </p:nvSpPr>
        <p:spPr>
          <a:xfrm>
            <a:off x="407872" y="2415084"/>
            <a:ext cx="3623585" cy="519438"/>
          </a:xfrm>
          <a:prstGeom prst="rect">
            <a:avLst/>
          </a:prstGeom>
          <a:noFill/>
          <a:ln>
            <a:noFill/>
          </a:ln>
        </p:spPr>
        <p:txBody>
          <a:bodyPr anchorCtr="0" anchor="t" bIns="0" lIns="0" spcFirstLastPara="1" rIns="0" wrap="square" tIns="0">
            <a:spAutoFit/>
          </a:bodyPr>
          <a:lstStyle>
            <a:lvl1pPr lvl="0" algn="l">
              <a:lnSpc>
                <a:spcPct val="90000"/>
              </a:lnSpc>
              <a:spcBef>
                <a:spcPts val="750"/>
              </a:spcBef>
              <a:spcAft>
                <a:spcPts val="0"/>
              </a:spcAft>
              <a:buSzPts val="998"/>
              <a:buNone/>
              <a:defRPr b="1" i="0" sz="1050">
                <a:solidFill>
                  <a:schemeClr val="lt1"/>
                </a:solidFill>
                <a:latin typeface="Sarabun SemiBold"/>
                <a:ea typeface="Sarabun SemiBold"/>
                <a:cs typeface="Sarabun SemiBold"/>
                <a:sym typeface="Sarabun SemiBold"/>
              </a:defRPr>
            </a:lvl1pPr>
            <a:lvl2pPr lvl="1" algn="l">
              <a:lnSpc>
                <a:spcPct val="90000"/>
              </a:lnSpc>
              <a:spcBef>
                <a:spcPts val="375"/>
              </a:spcBef>
              <a:spcAft>
                <a:spcPts val="0"/>
              </a:spcAft>
              <a:buSzPts val="1710"/>
              <a:buChar char="•"/>
              <a:defRPr/>
            </a:lvl2pPr>
            <a:lvl3pPr lvl="2" algn="l">
              <a:lnSpc>
                <a:spcPct val="90000"/>
              </a:lnSpc>
              <a:spcBef>
                <a:spcPts val="375"/>
              </a:spcBef>
              <a:spcAft>
                <a:spcPts val="0"/>
              </a:spcAft>
              <a:buSzPts val="1710"/>
              <a:buChar char="•"/>
              <a:defRPr/>
            </a:lvl3pPr>
            <a:lvl4pPr lvl="3" algn="l">
              <a:lnSpc>
                <a:spcPct val="90000"/>
              </a:lnSpc>
              <a:spcBef>
                <a:spcPts val="375"/>
              </a:spcBef>
              <a:spcAft>
                <a:spcPts val="0"/>
              </a:spcAft>
              <a:buSzPts val="1710"/>
              <a:buChar char="•"/>
              <a:defRPr/>
            </a:lvl4pPr>
            <a:lvl5pPr lvl="4" algn="l">
              <a:lnSpc>
                <a:spcPct val="90000"/>
              </a:lnSpc>
              <a:spcBef>
                <a:spcPts val="375"/>
              </a:spcBef>
              <a:spcAft>
                <a:spcPts val="0"/>
              </a:spcAft>
              <a:buSzPts val="1710"/>
              <a:buChar char="•"/>
              <a:defRPr/>
            </a:lvl5pPr>
            <a:lvl6pPr lvl="5" algn="l">
              <a:lnSpc>
                <a:spcPct val="90000"/>
              </a:lnSpc>
              <a:spcBef>
                <a:spcPts val="375"/>
              </a:spcBef>
              <a:spcAft>
                <a:spcPts val="0"/>
              </a:spcAft>
              <a:buClr>
                <a:schemeClr val="lt1"/>
              </a:buClr>
              <a:buSzPts val="1800"/>
              <a:buChar char="•"/>
              <a:defRPr/>
            </a:lvl6pPr>
            <a:lvl7pPr lvl="6" algn="l">
              <a:lnSpc>
                <a:spcPct val="90000"/>
              </a:lnSpc>
              <a:spcBef>
                <a:spcPts val="375"/>
              </a:spcBef>
              <a:spcAft>
                <a:spcPts val="0"/>
              </a:spcAft>
              <a:buClr>
                <a:schemeClr val="lt1"/>
              </a:buClr>
              <a:buSzPts val="1800"/>
              <a:buChar char="•"/>
              <a:defRPr/>
            </a:lvl7pPr>
            <a:lvl8pPr lvl="7" algn="l">
              <a:lnSpc>
                <a:spcPct val="90000"/>
              </a:lnSpc>
              <a:spcBef>
                <a:spcPts val="375"/>
              </a:spcBef>
              <a:spcAft>
                <a:spcPts val="0"/>
              </a:spcAft>
              <a:buClr>
                <a:schemeClr val="lt1"/>
              </a:buClr>
              <a:buSzPts val="1800"/>
              <a:buChar char="•"/>
              <a:defRPr/>
            </a:lvl8pPr>
            <a:lvl9pPr lvl="8" algn="l">
              <a:lnSpc>
                <a:spcPct val="90000"/>
              </a:lnSpc>
              <a:spcBef>
                <a:spcPts val="375"/>
              </a:spcBef>
              <a:spcAft>
                <a:spcPts val="0"/>
              </a:spcAft>
              <a:buClr>
                <a:schemeClr val="lt1"/>
              </a:buClr>
              <a:buSzPts val="1800"/>
              <a:buChar char="•"/>
              <a:defRPr/>
            </a:lvl9pPr>
          </a:lstStyle>
          <a:p/>
        </p:txBody>
      </p:sp>
      <p:sp>
        <p:nvSpPr>
          <p:cNvPr id="27" name="Google Shape;27;p17"/>
          <p:cNvSpPr/>
          <p:nvPr>
            <p:ph idx="2" type="body"/>
          </p:nvPr>
        </p:nvSpPr>
        <p:spPr>
          <a:xfrm>
            <a:off x="414662" y="789842"/>
            <a:ext cx="832022" cy="394369"/>
          </a:xfrm>
          <a:prstGeom prst="roundRect">
            <a:avLst>
              <a:gd fmla="val 50000" name="adj"/>
            </a:avLst>
          </a:prstGeom>
          <a:noFill/>
          <a:ln cap="flat" cmpd="sng" w="12700">
            <a:solidFill>
              <a:schemeClr val="lt1"/>
            </a:solidFill>
            <a:prstDash val="solid"/>
            <a:round/>
            <a:headEnd len="sm" w="sm" type="none"/>
            <a:tailEnd len="sm" w="sm" type="none"/>
          </a:ln>
        </p:spPr>
        <p:txBody>
          <a:bodyPr anchorCtr="0" anchor="b" bIns="36000" lIns="36000" spcFirstLastPara="1" rIns="36000" wrap="square" tIns="36000">
            <a:spAutoFit/>
          </a:bodyPr>
          <a:lstStyle>
            <a:lvl1pPr indent="-273875" lvl="0" marL="457200" algn="l">
              <a:lnSpc>
                <a:spcPct val="90000"/>
              </a:lnSpc>
              <a:spcBef>
                <a:spcPts val="750"/>
              </a:spcBef>
              <a:spcAft>
                <a:spcPts val="0"/>
              </a:spcAft>
              <a:buSzPts val="713"/>
              <a:buChar char="•"/>
              <a:defRPr sz="750">
                <a:solidFill>
                  <a:schemeClr val="lt1"/>
                </a:solidFill>
                <a:latin typeface="Sarabun ExtraLight"/>
                <a:ea typeface="Sarabun ExtraLight"/>
                <a:cs typeface="Sarabun ExtraLight"/>
                <a:sym typeface="Sarabun ExtraLight"/>
              </a:defRPr>
            </a:lvl1pPr>
            <a:lvl2pPr indent="-282892" lvl="1" marL="914400" algn="l">
              <a:lnSpc>
                <a:spcPct val="90000"/>
              </a:lnSpc>
              <a:spcBef>
                <a:spcPts val="375"/>
              </a:spcBef>
              <a:spcAft>
                <a:spcPts val="0"/>
              </a:spcAft>
              <a:buSzPts val="855"/>
              <a:buChar char="•"/>
              <a:defRPr sz="900"/>
            </a:lvl2pPr>
            <a:lvl3pPr indent="-282892" lvl="2" marL="1371600" algn="l">
              <a:lnSpc>
                <a:spcPct val="90000"/>
              </a:lnSpc>
              <a:spcBef>
                <a:spcPts val="375"/>
              </a:spcBef>
              <a:spcAft>
                <a:spcPts val="0"/>
              </a:spcAft>
              <a:buSzPts val="855"/>
              <a:buChar char="•"/>
              <a:defRPr sz="900"/>
            </a:lvl3pPr>
            <a:lvl4pPr indent="-282892" lvl="3" marL="1828800" algn="l">
              <a:lnSpc>
                <a:spcPct val="90000"/>
              </a:lnSpc>
              <a:spcBef>
                <a:spcPts val="375"/>
              </a:spcBef>
              <a:spcAft>
                <a:spcPts val="0"/>
              </a:spcAft>
              <a:buSzPts val="855"/>
              <a:buChar char="•"/>
              <a:defRPr sz="900"/>
            </a:lvl4pPr>
            <a:lvl5pPr indent="-282892" lvl="4" marL="2286000" algn="l">
              <a:lnSpc>
                <a:spcPct val="90000"/>
              </a:lnSpc>
              <a:spcBef>
                <a:spcPts val="375"/>
              </a:spcBef>
              <a:spcAft>
                <a:spcPts val="0"/>
              </a:spcAft>
              <a:buSzPts val="855"/>
              <a:buChar char="•"/>
              <a:defRPr sz="900"/>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White Option 2_Sidebar RightSidebar Right Add Your Own Image" showMasterSp="0">
  <p:cSld name="1_Two Content White Option 2_Sidebar RightSidebar Right Add Your Own Image">
    <p:bg>
      <p:bgPr>
        <a:solidFill>
          <a:schemeClr val="lt1"/>
        </a:solidFill>
      </p:bgPr>
    </p:bg>
    <p:spTree>
      <p:nvGrpSpPr>
        <p:cNvPr id="37" name="Shape 37"/>
        <p:cNvGrpSpPr/>
        <p:nvPr/>
      </p:nvGrpSpPr>
      <p:grpSpPr>
        <a:xfrm>
          <a:off x="0" y="0"/>
          <a:ext cx="0" cy="0"/>
          <a:chOff x="0" y="0"/>
          <a:chExt cx="0" cy="0"/>
        </a:xfrm>
      </p:grpSpPr>
      <p:sp>
        <p:nvSpPr>
          <p:cNvPr id="38" name="Google Shape;38;p18"/>
          <p:cNvSpPr txBox="1"/>
          <p:nvPr/>
        </p:nvSpPr>
        <p:spPr>
          <a:xfrm>
            <a:off x="475989" y="4858914"/>
            <a:ext cx="7879300" cy="107722"/>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chemeClr val="dk1"/>
              </a:buClr>
              <a:buSzPts val="700"/>
              <a:buFont typeface="Arial"/>
              <a:buNone/>
            </a:pPr>
            <a:fld id="{00000000-1234-1234-1234-123412341234}" type="slidenum">
              <a:rPr b="0" i="0" lang="en-US" sz="700" u="none" cap="none" strike="noStrike">
                <a:solidFill>
                  <a:schemeClr val="dk1"/>
                </a:solidFill>
                <a:latin typeface="Arial"/>
                <a:ea typeface="Arial"/>
                <a:cs typeface="Arial"/>
                <a:sym typeface="Arial"/>
              </a:rPr>
              <a:t>‹#›</a:t>
            </a:fld>
            <a:r>
              <a:rPr b="0" i="0" lang="en-US" sz="700" u="none" cap="none" strike="noStrike">
                <a:solidFill>
                  <a:schemeClr val="dk1"/>
                </a:solidFill>
                <a:latin typeface="Arial"/>
                <a:ea typeface="Arial"/>
                <a:cs typeface="Arial"/>
                <a:sym typeface="Arial"/>
              </a:rPr>
              <a:t> | LOCKTON</a:t>
            </a:r>
            <a:endParaRPr b="0" i="0" sz="1400" u="none" cap="none" strike="noStrike">
              <a:solidFill>
                <a:srgbClr val="000000"/>
              </a:solidFill>
              <a:latin typeface="Arial"/>
              <a:ea typeface="Arial"/>
              <a:cs typeface="Arial"/>
              <a:sym typeface="Arial"/>
            </a:endParaRPr>
          </a:p>
        </p:txBody>
      </p:sp>
      <p:sp>
        <p:nvSpPr>
          <p:cNvPr id="39" name="Google Shape;39;p18"/>
          <p:cNvSpPr txBox="1"/>
          <p:nvPr>
            <p:ph type="title"/>
          </p:nvPr>
        </p:nvSpPr>
        <p:spPr>
          <a:xfrm>
            <a:off x="467917" y="484627"/>
            <a:ext cx="5400675" cy="415499"/>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2100"/>
              <a:buFont typeface="Sarabun"/>
              <a:buNone/>
              <a:defRPr b="1">
                <a:latin typeface="Sarabun"/>
                <a:ea typeface="Sarabun"/>
                <a:cs typeface="Sarabun"/>
                <a:sym typeface="Sarabu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 type="body"/>
          </p:nvPr>
        </p:nvSpPr>
        <p:spPr>
          <a:xfrm>
            <a:off x="467916" y="1360570"/>
            <a:ext cx="5400674" cy="3263504"/>
          </a:xfrm>
          <a:prstGeom prst="rect">
            <a:avLst/>
          </a:prstGeom>
          <a:noFill/>
          <a:ln>
            <a:noFill/>
          </a:ln>
        </p:spPr>
        <p:txBody>
          <a:bodyPr anchorCtr="0" anchor="t" bIns="0" lIns="0" spcFirstLastPara="1" rIns="0" wrap="square" tIns="0">
            <a:noAutofit/>
          </a:bodyPr>
          <a:lstStyle>
            <a:lvl1pPr indent="-319087" lvl="0" marL="457200" algn="l">
              <a:lnSpc>
                <a:spcPct val="90000"/>
              </a:lnSpc>
              <a:spcBef>
                <a:spcPts val="750"/>
              </a:spcBef>
              <a:spcAft>
                <a:spcPts val="0"/>
              </a:spcAft>
              <a:buSzPts val="1425"/>
              <a:buChar char="•"/>
              <a:defRPr b="0" i="0" sz="1500">
                <a:latin typeface="Sarabun Light"/>
                <a:ea typeface="Sarabun Light"/>
                <a:cs typeface="Sarabun Light"/>
                <a:sym typeface="Sarabun Light"/>
              </a:defRPr>
            </a:lvl1pPr>
            <a:lvl2pPr indent="-319087" lvl="1" marL="914400" algn="l">
              <a:lnSpc>
                <a:spcPct val="90000"/>
              </a:lnSpc>
              <a:spcBef>
                <a:spcPts val="375"/>
              </a:spcBef>
              <a:spcAft>
                <a:spcPts val="0"/>
              </a:spcAft>
              <a:buSzPts val="1425"/>
              <a:buChar char="•"/>
              <a:defRPr b="0" i="0" sz="1500">
                <a:latin typeface="Sarabun Light"/>
                <a:ea typeface="Sarabun Light"/>
                <a:cs typeface="Sarabun Light"/>
                <a:sym typeface="Sarabun Light"/>
              </a:defRPr>
            </a:lvl2pPr>
            <a:lvl3pPr indent="-319087" lvl="2" marL="1371600" algn="l">
              <a:lnSpc>
                <a:spcPct val="90000"/>
              </a:lnSpc>
              <a:spcBef>
                <a:spcPts val="375"/>
              </a:spcBef>
              <a:spcAft>
                <a:spcPts val="0"/>
              </a:spcAft>
              <a:buSzPts val="1425"/>
              <a:buChar char="•"/>
              <a:defRPr b="0" i="0" sz="1500">
                <a:latin typeface="Sarabun Light"/>
                <a:ea typeface="Sarabun Light"/>
                <a:cs typeface="Sarabun Light"/>
                <a:sym typeface="Sarabun Light"/>
              </a:defRPr>
            </a:lvl3pPr>
            <a:lvl4pPr indent="-319087" lvl="3" marL="1828800" algn="l">
              <a:lnSpc>
                <a:spcPct val="90000"/>
              </a:lnSpc>
              <a:spcBef>
                <a:spcPts val="375"/>
              </a:spcBef>
              <a:spcAft>
                <a:spcPts val="0"/>
              </a:spcAft>
              <a:buSzPts val="1425"/>
              <a:buChar char="•"/>
              <a:defRPr b="0" i="0" sz="1500">
                <a:latin typeface="Sarabun Light"/>
                <a:ea typeface="Sarabun Light"/>
                <a:cs typeface="Sarabun Light"/>
                <a:sym typeface="Sarabun Light"/>
              </a:defRPr>
            </a:lvl4pPr>
            <a:lvl5pPr indent="-319087" lvl="4" marL="2286000" algn="l">
              <a:lnSpc>
                <a:spcPct val="90000"/>
              </a:lnSpc>
              <a:spcBef>
                <a:spcPts val="375"/>
              </a:spcBef>
              <a:spcAft>
                <a:spcPts val="0"/>
              </a:spcAft>
              <a:buSzPts val="1425"/>
              <a:buChar char="•"/>
              <a:defRPr b="0" i="0" sz="1500">
                <a:latin typeface="Sarabun Light"/>
                <a:ea typeface="Sarabun Light"/>
                <a:cs typeface="Sarabun Light"/>
                <a:sym typeface="Sarabun Light"/>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8"/>
          <p:cNvSpPr/>
          <p:nvPr/>
        </p:nvSpPr>
        <p:spPr>
          <a:xfrm>
            <a:off x="6115050" y="0"/>
            <a:ext cx="3093243" cy="5143500"/>
          </a:xfrm>
          <a:prstGeom prst="rect">
            <a:avLst/>
          </a:prstGeom>
          <a:solidFill>
            <a:srgbClr val="DCE0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2" name="Google Shape;42;p18"/>
          <p:cNvSpPr txBox="1"/>
          <p:nvPr>
            <p:ph idx="11" type="ftr"/>
          </p:nvPr>
        </p:nvSpPr>
        <p:spPr>
          <a:xfrm>
            <a:off x="6293325" y="4433209"/>
            <a:ext cx="2593500" cy="182880"/>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SzPts val="1400"/>
              <a:buNone/>
              <a:defRPr sz="525">
                <a:solidFill>
                  <a:srgbClr val="2D33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74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MU">
  <p:cSld name="LMU">
    <p:spTree>
      <p:nvGrpSpPr>
        <p:cNvPr id="43" name="Shape 43"/>
        <p:cNvGrpSpPr/>
        <p:nvPr/>
      </p:nvGrpSpPr>
      <p:grpSpPr>
        <a:xfrm>
          <a:off x="0" y="0"/>
          <a:ext cx="0" cy="0"/>
          <a:chOff x="0" y="0"/>
          <a:chExt cx="0" cy="0"/>
        </a:xfrm>
      </p:grpSpPr>
      <p:sp>
        <p:nvSpPr>
          <p:cNvPr id="44" name="Google Shape;44;p19"/>
          <p:cNvSpPr txBox="1"/>
          <p:nvPr>
            <p:ph type="title"/>
          </p:nvPr>
        </p:nvSpPr>
        <p:spPr>
          <a:xfrm>
            <a:off x="471954" y="491371"/>
            <a:ext cx="8200094" cy="29270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2100"/>
              <a:buFont typeface="Sarabun"/>
              <a:buNone/>
              <a:defRPr b="1">
                <a:latin typeface="Sarabun"/>
                <a:ea typeface="Sarabun"/>
                <a:cs typeface="Sarabun"/>
                <a:sym typeface="Sarabu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1" type="ftr"/>
          </p:nvPr>
        </p:nvSpPr>
        <p:spPr>
          <a:xfrm>
            <a:off x="457200" y="4664954"/>
            <a:ext cx="8229600" cy="80791"/>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SzPts val="1400"/>
              <a:buNone/>
              <a:defRPr sz="525">
                <a:solidFill>
                  <a:srgbClr val="2D33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 type="body"/>
          </p:nvPr>
        </p:nvSpPr>
        <p:spPr>
          <a:xfrm>
            <a:off x="457200" y="1371601"/>
            <a:ext cx="8229600" cy="1319336"/>
          </a:xfrm>
          <a:prstGeom prst="rect">
            <a:avLst/>
          </a:prstGeom>
          <a:noFill/>
          <a:ln>
            <a:noFill/>
          </a:ln>
        </p:spPr>
        <p:txBody>
          <a:bodyPr anchorCtr="0" anchor="t" bIns="0" lIns="0" spcFirstLastPara="1" rIns="0" wrap="square" tIns="0">
            <a:spAutoFit/>
          </a:bodyPr>
          <a:lstStyle>
            <a:lvl1pPr indent="-337185" lvl="0" marL="457200" algn="l">
              <a:lnSpc>
                <a:spcPct val="90000"/>
              </a:lnSpc>
              <a:spcBef>
                <a:spcPts val="750"/>
              </a:spcBef>
              <a:spcAft>
                <a:spcPts val="0"/>
              </a:spcAft>
              <a:buSzPts val="1710"/>
              <a:buChar char="•"/>
              <a:defRPr/>
            </a:lvl1pPr>
            <a:lvl2pPr indent="-337185" lvl="1" marL="914400" algn="l">
              <a:lnSpc>
                <a:spcPct val="90000"/>
              </a:lnSpc>
              <a:spcBef>
                <a:spcPts val="375"/>
              </a:spcBef>
              <a:spcAft>
                <a:spcPts val="0"/>
              </a:spcAft>
              <a:buSzPts val="1710"/>
              <a:buChar char="•"/>
              <a:defRPr/>
            </a:lvl2pPr>
            <a:lvl3pPr indent="-337185" lvl="2" marL="1371600" algn="l">
              <a:lnSpc>
                <a:spcPct val="90000"/>
              </a:lnSpc>
              <a:spcBef>
                <a:spcPts val="375"/>
              </a:spcBef>
              <a:spcAft>
                <a:spcPts val="0"/>
              </a:spcAft>
              <a:buSzPts val="1710"/>
              <a:buChar char="•"/>
              <a:defRPr/>
            </a:lvl3pPr>
            <a:lvl4pPr indent="-337185" lvl="3" marL="1828800" algn="l">
              <a:lnSpc>
                <a:spcPct val="90000"/>
              </a:lnSpc>
              <a:spcBef>
                <a:spcPts val="375"/>
              </a:spcBef>
              <a:spcAft>
                <a:spcPts val="0"/>
              </a:spcAft>
              <a:buSzPts val="1710"/>
              <a:buChar char="•"/>
              <a:defRPr/>
            </a:lvl4pPr>
            <a:lvl5pPr indent="-337185" lvl="4" marL="2286000" algn="l">
              <a:lnSpc>
                <a:spcPct val="90000"/>
              </a:lnSpc>
              <a:spcBef>
                <a:spcPts val="375"/>
              </a:spcBef>
              <a:spcAft>
                <a:spcPts val="0"/>
              </a:spcAft>
              <a:buSzPts val="171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792">
          <p15:clr>
            <a:srgbClr val="FBAE40"/>
          </p15:clr>
        </p15:guide>
        <p15:guide id="2" pos="3840">
          <p15:clr>
            <a:srgbClr val="FBAE40"/>
          </p15:clr>
        </p15:guide>
        <p15:guide id="3"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7" name="Shape 47"/>
        <p:cNvGrpSpPr/>
        <p:nvPr/>
      </p:nvGrpSpPr>
      <p:grpSpPr>
        <a:xfrm>
          <a:off x="0" y="0"/>
          <a:ext cx="0" cy="0"/>
          <a:chOff x="0" y="0"/>
          <a:chExt cx="0" cy="0"/>
        </a:xfrm>
      </p:grpSpPr>
      <p:sp>
        <p:nvSpPr>
          <p:cNvPr id="48" name="Google Shape;48;p20"/>
          <p:cNvSpPr txBox="1"/>
          <p:nvPr>
            <p:ph type="title"/>
          </p:nvPr>
        </p:nvSpPr>
        <p:spPr>
          <a:xfrm>
            <a:off x="259308" y="67397"/>
            <a:ext cx="8533001" cy="573186"/>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003478"/>
              </a:buClr>
              <a:buSzPts val="2100"/>
              <a:buFont typeface="Sarabun ExtraLight"/>
              <a:buNone/>
              <a:defRPr b="1">
                <a:solidFill>
                  <a:srgbClr val="0034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 type="body"/>
          </p:nvPr>
        </p:nvSpPr>
        <p:spPr>
          <a:xfrm>
            <a:off x="259308" y="778134"/>
            <a:ext cx="8529851" cy="3555218"/>
          </a:xfrm>
          <a:prstGeom prst="rect">
            <a:avLst/>
          </a:prstGeom>
          <a:noFill/>
          <a:ln>
            <a:noFill/>
          </a:ln>
        </p:spPr>
        <p:txBody>
          <a:bodyPr anchorCtr="0" anchor="t" bIns="0" lIns="0" spcFirstLastPara="1" rIns="0" wrap="square" tIns="0">
            <a:spAutoFit/>
          </a:bodyPr>
          <a:lstStyle>
            <a:lvl1pPr indent="-337185" lvl="0" marL="457200" algn="l">
              <a:lnSpc>
                <a:spcPct val="90000"/>
              </a:lnSpc>
              <a:spcBef>
                <a:spcPts val="750"/>
              </a:spcBef>
              <a:spcAft>
                <a:spcPts val="0"/>
              </a:spcAft>
              <a:buSzPts val="1710"/>
              <a:buChar char="•"/>
              <a:defRPr/>
            </a:lvl1pPr>
            <a:lvl2pPr indent="-337185" lvl="1" marL="914400" algn="l">
              <a:lnSpc>
                <a:spcPct val="90000"/>
              </a:lnSpc>
              <a:spcBef>
                <a:spcPts val="375"/>
              </a:spcBef>
              <a:spcAft>
                <a:spcPts val="0"/>
              </a:spcAft>
              <a:buSzPts val="1710"/>
              <a:buChar char="•"/>
              <a:defRPr/>
            </a:lvl2pPr>
            <a:lvl3pPr indent="-337185" lvl="2" marL="1371600" algn="l">
              <a:lnSpc>
                <a:spcPct val="90000"/>
              </a:lnSpc>
              <a:spcBef>
                <a:spcPts val="375"/>
              </a:spcBef>
              <a:spcAft>
                <a:spcPts val="0"/>
              </a:spcAft>
              <a:buSzPts val="1710"/>
              <a:buChar char="•"/>
              <a:defRPr/>
            </a:lvl3pPr>
            <a:lvl4pPr indent="-325119" lvl="3" marL="1828800" algn="l">
              <a:lnSpc>
                <a:spcPct val="90000"/>
              </a:lnSpc>
              <a:spcBef>
                <a:spcPts val="375"/>
              </a:spcBef>
              <a:spcAft>
                <a:spcPts val="0"/>
              </a:spcAft>
              <a:buSzPts val="1520"/>
              <a:buChar char="•"/>
              <a:defRPr/>
            </a:lvl4pPr>
            <a:lvl5pPr indent="-325120" lvl="4" marL="2286000" algn="l">
              <a:lnSpc>
                <a:spcPct val="90000"/>
              </a:lnSpc>
              <a:spcBef>
                <a:spcPts val="375"/>
              </a:spcBef>
              <a:spcAft>
                <a:spcPts val="0"/>
              </a:spcAft>
              <a:buSzPts val="152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20"/>
          <p:cNvSpPr txBox="1"/>
          <p:nvPr>
            <p:ph idx="11" type="ftr"/>
          </p:nvPr>
        </p:nvSpPr>
        <p:spPr>
          <a:xfrm>
            <a:off x="3028950" y="4903491"/>
            <a:ext cx="3086100" cy="75020"/>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1">
  <p:cSld name="Divider_1">
    <p:bg>
      <p:bgPr>
        <a:solidFill>
          <a:schemeClr val="dk1"/>
        </a:solidFill>
      </p:bgPr>
    </p:bg>
    <p:spTree>
      <p:nvGrpSpPr>
        <p:cNvPr id="51" name="Shape 51"/>
        <p:cNvGrpSpPr/>
        <p:nvPr/>
      </p:nvGrpSpPr>
      <p:grpSpPr>
        <a:xfrm>
          <a:off x="0" y="0"/>
          <a:ext cx="0" cy="0"/>
          <a:chOff x="0" y="0"/>
          <a:chExt cx="0" cy="0"/>
        </a:xfrm>
      </p:grpSpPr>
      <p:pic>
        <p:nvPicPr>
          <p:cNvPr descr="A walkway with blue lights&#10;&#10;Description automatically generated" id="52" name="Google Shape;52;p16"/>
          <p:cNvPicPr preferRelativeResize="0"/>
          <p:nvPr/>
        </p:nvPicPr>
        <p:blipFill rotWithShape="1">
          <a:blip r:embed="rId2">
            <a:alphaModFix/>
          </a:blip>
          <a:srcRect b="7050" l="0" r="7567" t="14618"/>
          <a:stretch/>
        </p:blipFill>
        <p:spPr>
          <a:xfrm>
            <a:off x="-2" y="0"/>
            <a:ext cx="9144002" cy="5166108"/>
          </a:xfrm>
          <a:prstGeom prst="rect">
            <a:avLst/>
          </a:prstGeom>
          <a:noFill/>
          <a:ln>
            <a:noFill/>
          </a:ln>
        </p:spPr>
      </p:pic>
      <p:pic>
        <p:nvPicPr>
          <p:cNvPr descr="A blue and black background&#10;&#10;Description automatically generated" id="53" name="Google Shape;53;p16"/>
          <p:cNvPicPr preferRelativeResize="0"/>
          <p:nvPr/>
        </p:nvPicPr>
        <p:blipFill rotWithShape="1">
          <a:blip r:embed="rId3">
            <a:alphaModFix amt="43000"/>
          </a:blip>
          <a:srcRect b="0" l="0" r="27206" t="0"/>
          <a:stretch/>
        </p:blipFill>
        <p:spPr>
          <a:xfrm flipH="1" rot="5400000">
            <a:off x="2000248" y="-2000250"/>
            <a:ext cx="5143500" cy="9144000"/>
          </a:xfrm>
          <a:prstGeom prst="rect">
            <a:avLst/>
          </a:prstGeom>
          <a:noFill/>
          <a:ln>
            <a:noFill/>
          </a:ln>
        </p:spPr>
      </p:pic>
      <p:sp>
        <p:nvSpPr>
          <p:cNvPr id="54" name="Google Shape;54;p16"/>
          <p:cNvSpPr/>
          <p:nvPr/>
        </p:nvSpPr>
        <p:spPr>
          <a:xfrm>
            <a:off x="-21585" y="-4679"/>
            <a:ext cx="9144000" cy="5166109"/>
          </a:xfrm>
          <a:prstGeom prst="rect">
            <a:avLst/>
          </a:prstGeom>
          <a:gradFill>
            <a:gsLst>
              <a:gs pos="0">
                <a:srgbClr val="000000">
                  <a:alpha val="0"/>
                </a:srgbClr>
              </a:gs>
              <a:gs pos="80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55" name="Google Shape;55;p16"/>
          <p:cNvSpPr txBox="1"/>
          <p:nvPr>
            <p:ph idx="12" type="sldNum"/>
          </p:nvPr>
        </p:nvSpPr>
        <p:spPr>
          <a:xfrm>
            <a:off x="6646069" y="4792255"/>
            <a:ext cx="2057400" cy="75020"/>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1pPr>
            <a:lvl2pPr indent="0" lvl="1"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2pPr>
            <a:lvl3pPr indent="0" lvl="2"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3pPr>
            <a:lvl4pPr indent="0" lvl="3"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4pPr>
            <a:lvl5pPr indent="0" lvl="4"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5pPr>
            <a:lvl6pPr indent="0" lvl="5"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6pPr>
            <a:lvl7pPr indent="0" lvl="6"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7pPr>
            <a:lvl8pPr indent="0" lvl="7"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8pPr>
            <a:lvl9pPr indent="0" lvl="8" marL="0" marR="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16"/>
          <p:cNvSpPr/>
          <p:nvPr/>
        </p:nvSpPr>
        <p:spPr>
          <a:xfrm>
            <a:off x="413148" y="171322"/>
            <a:ext cx="269854" cy="19248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6"/>
          <p:cNvSpPr txBox="1"/>
          <p:nvPr>
            <p:ph type="title"/>
          </p:nvPr>
        </p:nvSpPr>
        <p:spPr>
          <a:xfrm>
            <a:off x="407872" y="1037081"/>
            <a:ext cx="3623585" cy="1121846"/>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2700"/>
              <a:buFont typeface="Sarabun ExtraLight"/>
              <a:buNone/>
              <a:defRPr sz="2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6"/>
          <p:cNvSpPr/>
          <p:nvPr/>
        </p:nvSpPr>
        <p:spPr>
          <a:xfrm>
            <a:off x="413147" y="4676955"/>
            <a:ext cx="269853" cy="192483"/>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6"/>
          <p:cNvSpPr txBox="1"/>
          <p:nvPr>
            <p:ph idx="1" type="subTitle"/>
          </p:nvPr>
        </p:nvSpPr>
        <p:spPr>
          <a:xfrm>
            <a:off x="407872" y="2415084"/>
            <a:ext cx="3623585" cy="519438"/>
          </a:xfrm>
          <a:prstGeom prst="rect">
            <a:avLst/>
          </a:prstGeom>
          <a:noFill/>
          <a:ln>
            <a:noFill/>
          </a:ln>
        </p:spPr>
        <p:txBody>
          <a:bodyPr anchorCtr="0" anchor="t" bIns="0" lIns="0" spcFirstLastPara="1" rIns="0" wrap="square" tIns="0">
            <a:spAutoFit/>
          </a:bodyPr>
          <a:lstStyle>
            <a:lvl1pPr lvl="0" algn="l">
              <a:lnSpc>
                <a:spcPct val="90000"/>
              </a:lnSpc>
              <a:spcBef>
                <a:spcPts val="750"/>
              </a:spcBef>
              <a:spcAft>
                <a:spcPts val="0"/>
              </a:spcAft>
              <a:buSzPts val="998"/>
              <a:buNone/>
              <a:defRPr b="1" i="0" sz="1050">
                <a:solidFill>
                  <a:schemeClr val="lt1"/>
                </a:solidFill>
                <a:latin typeface="Sarabun SemiBold"/>
                <a:ea typeface="Sarabun SemiBold"/>
                <a:cs typeface="Sarabun SemiBold"/>
                <a:sym typeface="Sarabun SemiBold"/>
              </a:defRPr>
            </a:lvl1pPr>
            <a:lvl2pPr lvl="1" algn="l">
              <a:lnSpc>
                <a:spcPct val="90000"/>
              </a:lnSpc>
              <a:spcBef>
                <a:spcPts val="375"/>
              </a:spcBef>
              <a:spcAft>
                <a:spcPts val="0"/>
              </a:spcAft>
              <a:buSzPts val="1710"/>
              <a:buChar char="•"/>
              <a:defRPr/>
            </a:lvl2pPr>
            <a:lvl3pPr lvl="2" algn="l">
              <a:lnSpc>
                <a:spcPct val="90000"/>
              </a:lnSpc>
              <a:spcBef>
                <a:spcPts val="375"/>
              </a:spcBef>
              <a:spcAft>
                <a:spcPts val="0"/>
              </a:spcAft>
              <a:buSzPts val="1710"/>
              <a:buChar char="•"/>
              <a:defRPr/>
            </a:lvl3pPr>
            <a:lvl4pPr lvl="3" algn="l">
              <a:lnSpc>
                <a:spcPct val="90000"/>
              </a:lnSpc>
              <a:spcBef>
                <a:spcPts val="375"/>
              </a:spcBef>
              <a:spcAft>
                <a:spcPts val="0"/>
              </a:spcAft>
              <a:buSzPts val="1710"/>
              <a:buChar char="•"/>
              <a:defRPr/>
            </a:lvl4pPr>
            <a:lvl5pPr lvl="4" algn="l">
              <a:lnSpc>
                <a:spcPct val="90000"/>
              </a:lnSpc>
              <a:spcBef>
                <a:spcPts val="375"/>
              </a:spcBef>
              <a:spcAft>
                <a:spcPts val="0"/>
              </a:spcAft>
              <a:buSzPts val="1710"/>
              <a:buChar char="•"/>
              <a:defRPr/>
            </a:lvl5pPr>
            <a:lvl6pPr lvl="5" algn="l">
              <a:lnSpc>
                <a:spcPct val="90000"/>
              </a:lnSpc>
              <a:spcBef>
                <a:spcPts val="375"/>
              </a:spcBef>
              <a:spcAft>
                <a:spcPts val="0"/>
              </a:spcAft>
              <a:buClr>
                <a:schemeClr val="lt1"/>
              </a:buClr>
              <a:buSzPts val="1800"/>
              <a:buChar char="•"/>
              <a:defRPr/>
            </a:lvl6pPr>
            <a:lvl7pPr lvl="6" algn="l">
              <a:lnSpc>
                <a:spcPct val="90000"/>
              </a:lnSpc>
              <a:spcBef>
                <a:spcPts val="375"/>
              </a:spcBef>
              <a:spcAft>
                <a:spcPts val="0"/>
              </a:spcAft>
              <a:buClr>
                <a:schemeClr val="lt1"/>
              </a:buClr>
              <a:buSzPts val="1800"/>
              <a:buChar char="•"/>
              <a:defRPr/>
            </a:lvl7pPr>
            <a:lvl8pPr lvl="7" algn="l">
              <a:lnSpc>
                <a:spcPct val="90000"/>
              </a:lnSpc>
              <a:spcBef>
                <a:spcPts val="375"/>
              </a:spcBef>
              <a:spcAft>
                <a:spcPts val="0"/>
              </a:spcAft>
              <a:buClr>
                <a:schemeClr val="lt1"/>
              </a:buClr>
              <a:buSzPts val="1800"/>
              <a:buChar char="•"/>
              <a:defRPr/>
            </a:lvl8pPr>
            <a:lvl9pPr lvl="8" algn="l">
              <a:lnSpc>
                <a:spcPct val="90000"/>
              </a:lnSpc>
              <a:spcBef>
                <a:spcPts val="375"/>
              </a:spcBef>
              <a:spcAft>
                <a:spcPts val="0"/>
              </a:spcAft>
              <a:buClr>
                <a:schemeClr val="lt1"/>
              </a:buClr>
              <a:buSzPts val="1800"/>
              <a:buChar char="•"/>
              <a:defRPr/>
            </a:lvl9pPr>
          </a:lstStyle>
          <a:p/>
        </p:txBody>
      </p:sp>
      <p:sp>
        <p:nvSpPr>
          <p:cNvPr id="60" name="Google Shape;60;p16"/>
          <p:cNvSpPr/>
          <p:nvPr>
            <p:ph idx="2" type="body"/>
          </p:nvPr>
        </p:nvSpPr>
        <p:spPr>
          <a:xfrm>
            <a:off x="414662" y="789842"/>
            <a:ext cx="832022" cy="394369"/>
          </a:xfrm>
          <a:prstGeom prst="roundRect">
            <a:avLst>
              <a:gd fmla="val 50000" name="adj"/>
            </a:avLst>
          </a:prstGeom>
          <a:noFill/>
          <a:ln cap="flat" cmpd="sng" w="12700">
            <a:solidFill>
              <a:schemeClr val="lt1"/>
            </a:solidFill>
            <a:prstDash val="solid"/>
            <a:round/>
            <a:headEnd len="sm" w="sm" type="none"/>
            <a:tailEnd len="sm" w="sm" type="none"/>
          </a:ln>
        </p:spPr>
        <p:txBody>
          <a:bodyPr anchorCtr="0" anchor="b" bIns="36000" lIns="36000" spcFirstLastPara="1" rIns="36000" wrap="square" tIns="36000">
            <a:spAutoFit/>
          </a:bodyPr>
          <a:lstStyle>
            <a:lvl1pPr indent="-273875" lvl="0" marL="457200" algn="l">
              <a:lnSpc>
                <a:spcPct val="90000"/>
              </a:lnSpc>
              <a:spcBef>
                <a:spcPts val="750"/>
              </a:spcBef>
              <a:spcAft>
                <a:spcPts val="0"/>
              </a:spcAft>
              <a:buSzPts val="713"/>
              <a:buChar char="•"/>
              <a:defRPr sz="750">
                <a:solidFill>
                  <a:schemeClr val="lt1"/>
                </a:solidFill>
                <a:latin typeface="Sarabun ExtraLight"/>
                <a:ea typeface="Sarabun ExtraLight"/>
                <a:cs typeface="Sarabun ExtraLight"/>
                <a:sym typeface="Sarabun ExtraLight"/>
              </a:defRPr>
            </a:lvl1pPr>
            <a:lvl2pPr indent="-282892" lvl="1" marL="914400" algn="l">
              <a:lnSpc>
                <a:spcPct val="90000"/>
              </a:lnSpc>
              <a:spcBef>
                <a:spcPts val="375"/>
              </a:spcBef>
              <a:spcAft>
                <a:spcPts val="0"/>
              </a:spcAft>
              <a:buSzPts val="855"/>
              <a:buChar char="•"/>
              <a:defRPr sz="900"/>
            </a:lvl2pPr>
            <a:lvl3pPr indent="-282892" lvl="2" marL="1371600" algn="l">
              <a:lnSpc>
                <a:spcPct val="90000"/>
              </a:lnSpc>
              <a:spcBef>
                <a:spcPts val="375"/>
              </a:spcBef>
              <a:spcAft>
                <a:spcPts val="0"/>
              </a:spcAft>
              <a:buSzPts val="855"/>
              <a:buChar char="•"/>
              <a:defRPr sz="900"/>
            </a:lvl3pPr>
            <a:lvl4pPr indent="-282892" lvl="3" marL="1828800" algn="l">
              <a:lnSpc>
                <a:spcPct val="90000"/>
              </a:lnSpc>
              <a:spcBef>
                <a:spcPts val="375"/>
              </a:spcBef>
              <a:spcAft>
                <a:spcPts val="0"/>
              </a:spcAft>
              <a:buSzPts val="855"/>
              <a:buChar char="•"/>
              <a:defRPr sz="900"/>
            </a:lvl4pPr>
            <a:lvl5pPr indent="-282892" lvl="4" marL="2286000" algn="l">
              <a:lnSpc>
                <a:spcPct val="90000"/>
              </a:lnSpc>
              <a:spcBef>
                <a:spcPts val="375"/>
              </a:spcBef>
              <a:spcAft>
                <a:spcPts val="0"/>
              </a:spcAft>
              <a:buSzPts val="855"/>
              <a:buChar char="•"/>
              <a:defRPr sz="900"/>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548879" y="816769"/>
            <a:ext cx="7886700" cy="29084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lt1"/>
              </a:buClr>
              <a:buSzPts val="2100"/>
              <a:buFont typeface="Sarabun ExtraLight"/>
              <a:buNone/>
              <a:defRPr b="0" i="0" sz="2100" u="none" cap="none" strike="noStrike">
                <a:solidFill>
                  <a:schemeClr val="lt1"/>
                </a:solidFill>
                <a:latin typeface="Sarabun ExtraLight"/>
                <a:ea typeface="Sarabun ExtraLight"/>
                <a:cs typeface="Sarabun ExtraLight"/>
                <a:sym typeface="Sarabun Extra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548879" y="1653778"/>
            <a:ext cx="7886700" cy="1319336"/>
          </a:xfrm>
          <a:prstGeom prst="rect">
            <a:avLst/>
          </a:prstGeom>
          <a:noFill/>
          <a:ln>
            <a:noFill/>
          </a:ln>
        </p:spPr>
        <p:txBody>
          <a:bodyPr anchorCtr="0" anchor="t" bIns="0" lIns="0" spcFirstLastPara="1" rIns="0" wrap="square" tIns="0">
            <a:spAutoFit/>
          </a:bodyPr>
          <a:lstStyle>
            <a:lvl1pPr indent="-325120" lvl="0" marL="457200" marR="0" rtl="0" algn="l">
              <a:lnSpc>
                <a:spcPct val="90000"/>
              </a:lnSpc>
              <a:spcBef>
                <a:spcPts val="750"/>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1pPr>
            <a:lvl2pPr indent="-325119" lvl="1" marL="9144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2pPr>
            <a:lvl3pPr indent="-325119" lvl="2" marL="13716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3pPr>
            <a:lvl4pPr indent="-325119" lvl="3" marL="18288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4pPr>
            <a:lvl5pPr indent="-325120" lvl="4" marL="22860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12" name="Google Shape;12;p15"/>
          <p:cNvSpPr txBox="1"/>
          <p:nvPr>
            <p:ph idx="10" type="dt"/>
          </p:nvPr>
        </p:nvSpPr>
        <p:spPr>
          <a:xfrm>
            <a:off x="413147" y="4903491"/>
            <a:ext cx="2057400" cy="7502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88" u="none" cap="none" strike="noStrike">
                <a:solidFill>
                  <a:schemeClr val="lt1"/>
                </a:solidFill>
                <a:latin typeface="Sarabun ExtraLight"/>
                <a:ea typeface="Sarabun ExtraLight"/>
                <a:cs typeface="Sarabun ExtraLight"/>
                <a:sym typeface="Sarabun Extra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p15"/>
          <p:cNvSpPr txBox="1"/>
          <p:nvPr>
            <p:ph idx="11" type="ftr"/>
          </p:nvPr>
        </p:nvSpPr>
        <p:spPr>
          <a:xfrm>
            <a:off x="3028950" y="4903491"/>
            <a:ext cx="3086100" cy="7502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488" u="none" cap="none" strike="noStrike">
                <a:solidFill>
                  <a:schemeClr val="lt1"/>
                </a:solidFill>
                <a:latin typeface="Sarabun ExtraLight"/>
                <a:ea typeface="Sarabun ExtraLight"/>
                <a:cs typeface="Sarabun ExtraLight"/>
                <a:sym typeface="Sarabun Extra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4" name="Google Shape;14;p15"/>
          <p:cNvSpPr txBox="1"/>
          <p:nvPr>
            <p:ph idx="12" type="sldNum"/>
          </p:nvPr>
        </p:nvSpPr>
        <p:spPr>
          <a:xfrm>
            <a:off x="6673453" y="4903491"/>
            <a:ext cx="2057400" cy="75020"/>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1pPr>
            <a:lvl2pPr indent="0" lvl="1"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2pPr>
            <a:lvl3pPr indent="0" lvl="2"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3pPr>
            <a:lvl4pPr indent="0" lvl="3"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4pPr>
            <a:lvl5pPr indent="0" lvl="4"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5pPr>
            <a:lvl6pPr indent="0" lvl="5"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6pPr>
            <a:lvl7pPr indent="0" lvl="6"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7pPr>
            <a:lvl8pPr indent="0" lvl="7"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8pPr>
            <a:lvl9pPr indent="0" lvl="8" marL="0" marR="0" rtl="0" algn="r">
              <a:lnSpc>
                <a:spcPct val="100000"/>
              </a:lnSpc>
              <a:spcBef>
                <a:spcPts val="0"/>
              </a:spcBef>
              <a:spcAft>
                <a:spcPts val="0"/>
              </a:spcAft>
              <a:buClr>
                <a:srgbClr val="000000"/>
              </a:buClr>
              <a:buSzPts val="488"/>
              <a:buFont typeface="Arial"/>
              <a:buNone/>
              <a:defRPr b="0" i="0" sz="488" u="none" cap="none" strike="noStrike">
                <a:solidFill>
                  <a:schemeClr val="lt1"/>
                </a:solidFill>
                <a:latin typeface="Sarabun ExtraLight"/>
                <a:ea typeface="Sarabun ExtraLight"/>
                <a:cs typeface="Sarabun ExtraLight"/>
                <a:sym typeface="Sarabun ExtraLight"/>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5"/>
          <p:cNvSpPr/>
          <p:nvPr/>
        </p:nvSpPr>
        <p:spPr>
          <a:xfrm flipH="1" rot="10800000">
            <a:off x="0" y="1"/>
            <a:ext cx="8595360" cy="2709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txBox="1"/>
          <p:nvPr/>
        </p:nvSpPr>
        <p:spPr>
          <a:xfrm>
            <a:off x="8062438" y="4835321"/>
            <a:ext cx="704372" cy="2154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17" name="Google Shape;17;p15"/>
          <p:cNvSpPr txBox="1"/>
          <p:nvPr/>
        </p:nvSpPr>
        <p:spPr>
          <a:xfrm>
            <a:off x="6188853" y="4840250"/>
            <a:ext cx="2415367" cy="205586"/>
          </a:xfrm>
          <a:prstGeom prst="rect">
            <a:avLst/>
          </a:prstGeom>
          <a:noFill/>
          <a:ln>
            <a:noFill/>
          </a:ln>
        </p:spPr>
        <p:txBody>
          <a:bodyPr anchorCtr="0" anchor="ctr" bIns="45700" lIns="0" spcFirstLastPara="1" rIns="91425" wrap="square" tIns="45700">
            <a:noAutofit/>
          </a:bodyPr>
          <a:lstStyle/>
          <a:p>
            <a:pPr indent="0" lvl="0" marL="0" marR="0" rtl="0" algn="r">
              <a:lnSpc>
                <a:spcPct val="100000"/>
              </a:lnSpc>
              <a:spcBef>
                <a:spcPts val="0"/>
              </a:spcBef>
              <a:spcAft>
                <a:spcPts val="0"/>
              </a:spcAft>
              <a:buClr>
                <a:schemeClr val="lt1"/>
              </a:buClr>
              <a:buSzPts val="800"/>
              <a:buFont typeface="Arial"/>
              <a:buNone/>
            </a:pPr>
            <a:r>
              <a:rPr b="0" i="0" lang="en-US" sz="800" u="none" cap="none" strike="noStrike">
                <a:solidFill>
                  <a:schemeClr val="lt1"/>
                </a:solidFill>
                <a:latin typeface="Arial"/>
                <a:ea typeface="Arial"/>
                <a:cs typeface="Arial"/>
                <a:sym typeface="Arial"/>
              </a:rPr>
              <a:t>Lockton Insurance Brokers, LLC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orient="horz" pos="278">
          <p15:clr>
            <a:srgbClr val="F26B43"/>
          </p15:clr>
        </p15:guide>
        <p15:guide id="3" orient="horz" pos="799">
          <p15:clr>
            <a:srgbClr val="F26B43"/>
          </p15:clr>
        </p15:guide>
        <p15:guide id="4" orient="horz" pos="1026">
          <p15:clr>
            <a:srgbClr val="F26B43"/>
          </p15:clr>
        </p15:guide>
        <p15:guide id="5" pos="347">
          <p15:clr>
            <a:srgbClr val="F26B43"/>
          </p15:clr>
        </p15:guide>
        <p15:guide id="6" pos="7310">
          <p15:clr>
            <a:srgbClr val="F26B43"/>
          </p15:clr>
        </p15:guide>
        <p15:guide id="7" pos="3386">
          <p15:clr>
            <a:srgbClr val="F26B43"/>
          </p15:clr>
        </p15:guide>
        <p15:guide id="8" pos="4294">
          <p15:clr>
            <a:srgbClr val="F26B43"/>
          </p15:clr>
        </p15:guide>
        <p15:guide id="9" pos="3840">
          <p15:clr>
            <a:srgbClr val="F26B43"/>
          </p15:clr>
        </p15:guide>
        <p15:guide id="10" orient="horz" pos="1434">
          <p15:clr>
            <a:srgbClr val="F26B43"/>
          </p15:clr>
        </p15:guide>
        <p15:guide id="11" orient="horz" pos="3725">
          <p15:clr>
            <a:srgbClr val="F26B43"/>
          </p15:clr>
        </p15:guide>
        <p15:guide id="12" orient="horz" pos="1661">
          <p15:clr>
            <a:srgbClr val="F26B43"/>
          </p15:clr>
        </p15:guide>
        <p15:guide id="13" pos="3613">
          <p15:clr>
            <a:srgbClr val="F26B43"/>
          </p15:clr>
        </p15:guide>
        <p15:guide id="14" pos="40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14"/>
          <p:cNvSpPr txBox="1"/>
          <p:nvPr>
            <p:ph type="title"/>
          </p:nvPr>
        </p:nvSpPr>
        <p:spPr>
          <a:xfrm>
            <a:off x="548879" y="816769"/>
            <a:ext cx="7886700" cy="29084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1"/>
              </a:buClr>
              <a:buSzPts val="2100"/>
              <a:buFont typeface="Sarabun ExtraLight"/>
              <a:buNone/>
              <a:defRPr b="0" i="0" sz="2100" u="none" cap="none" strike="noStrike">
                <a:solidFill>
                  <a:schemeClr val="dk1"/>
                </a:solidFill>
                <a:latin typeface="Sarabun ExtraLight"/>
                <a:ea typeface="Sarabun ExtraLight"/>
                <a:cs typeface="Sarabun ExtraLight"/>
                <a:sym typeface="Sarabun Extra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4"/>
          <p:cNvSpPr txBox="1"/>
          <p:nvPr>
            <p:ph idx="1" type="body"/>
          </p:nvPr>
        </p:nvSpPr>
        <p:spPr>
          <a:xfrm>
            <a:off x="548879" y="1653778"/>
            <a:ext cx="7886700" cy="1319336"/>
          </a:xfrm>
          <a:prstGeom prst="rect">
            <a:avLst/>
          </a:prstGeom>
          <a:noFill/>
          <a:ln>
            <a:noFill/>
          </a:ln>
        </p:spPr>
        <p:txBody>
          <a:bodyPr anchorCtr="0" anchor="t" bIns="0" lIns="0" spcFirstLastPara="1" rIns="0" wrap="square" tIns="0">
            <a:spAutoFit/>
          </a:bodyPr>
          <a:lstStyle>
            <a:lvl1pPr indent="-325120" lvl="0" marL="457200" marR="0" rtl="0" algn="l">
              <a:lnSpc>
                <a:spcPct val="90000"/>
              </a:lnSpc>
              <a:spcBef>
                <a:spcPts val="750"/>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1pPr>
            <a:lvl2pPr indent="-325119" lvl="1" marL="9144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2pPr>
            <a:lvl3pPr indent="-325119" lvl="2" marL="13716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3pPr>
            <a:lvl4pPr indent="-325119" lvl="3" marL="18288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4pPr>
            <a:lvl5pPr indent="-325120" lvl="4" marL="2286000" marR="0" rtl="0" algn="l">
              <a:lnSpc>
                <a:spcPct val="90000"/>
              </a:lnSpc>
              <a:spcBef>
                <a:spcPts val="375"/>
              </a:spcBef>
              <a:spcAft>
                <a:spcPts val="0"/>
              </a:spcAft>
              <a:buClr>
                <a:schemeClr val="accent2"/>
              </a:buClr>
              <a:buSzPts val="1520"/>
              <a:buFont typeface="Arial"/>
              <a:buChar char="•"/>
              <a:defRPr b="0" i="0" sz="1600" u="none" cap="none" strike="noStrike">
                <a:solidFill>
                  <a:srgbClr val="020202"/>
                </a:solidFill>
                <a:latin typeface="Sarabun Light"/>
                <a:ea typeface="Sarabun Light"/>
                <a:cs typeface="Sarabun Light"/>
                <a:sym typeface="Sarabun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1" name="Google Shape;31;p14"/>
          <p:cNvSpPr txBox="1"/>
          <p:nvPr>
            <p:ph idx="10" type="dt"/>
          </p:nvPr>
        </p:nvSpPr>
        <p:spPr>
          <a:xfrm>
            <a:off x="413147" y="4903491"/>
            <a:ext cx="2057400" cy="7502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88" u="none" cap="none" strike="noStrike">
                <a:solidFill>
                  <a:schemeClr val="dk1"/>
                </a:solidFill>
                <a:latin typeface="Sarabun ExtraLight"/>
                <a:ea typeface="Sarabun ExtraLight"/>
                <a:cs typeface="Sarabun ExtraLight"/>
                <a:sym typeface="Sarabun Extra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2" name="Google Shape;32;p14"/>
          <p:cNvSpPr txBox="1"/>
          <p:nvPr>
            <p:ph idx="11" type="ftr"/>
          </p:nvPr>
        </p:nvSpPr>
        <p:spPr>
          <a:xfrm>
            <a:off x="3028950" y="4903491"/>
            <a:ext cx="3086100" cy="75020"/>
          </a:xfrm>
          <a:prstGeom prst="rect">
            <a:avLst/>
          </a:prstGeom>
          <a:noFill/>
          <a:ln>
            <a:noFill/>
          </a:ln>
        </p:spPr>
        <p:txBody>
          <a:bodyPr anchorCtr="0" anchor="ctr"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488" u="none" cap="none" strike="noStrike">
                <a:solidFill>
                  <a:schemeClr val="dk1"/>
                </a:solidFill>
                <a:latin typeface="Sarabun ExtraLight"/>
                <a:ea typeface="Sarabun ExtraLight"/>
                <a:cs typeface="Sarabun ExtraLight"/>
                <a:sym typeface="Sarabun Extra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3" name="Google Shape;33;p14"/>
          <p:cNvSpPr txBox="1"/>
          <p:nvPr>
            <p:ph idx="12" type="sldNum"/>
          </p:nvPr>
        </p:nvSpPr>
        <p:spPr>
          <a:xfrm>
            <a:off x="6673453" y="4903491"/>
            <a:ext cx="2057400" cy="75020"/>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1pPr>
            <a:lvl2pPr indent="0" lvl="1"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2pPr>
            <a:lvl3pPr indent="0" lvl="2"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3pPr>
            <a:lvl4pPr indent="0" lvl="3"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4pPr>
            <a:lvl5pPr indent="0" lvl="4"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5pPr>
            <a:lvl6pPr indent="0" lvl="5"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6pPr>
            <a:lvl7pPr indent="0" lvl="6"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7pPr>
            <a:lvl8pPr indent="0" lvl="7"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8pPr>
            <a:lvl9pPr indent="0" lvl="8" marL="0" marR="0" rtl="0" algn="r">
              <a:lnSpc>
                <a:spcPct val="100000"/>
              </a:lnSpc>
              <a:spcBef>
                <a:spcPts val="0"/>
              </a:spcBef>
              <a:spcAft>
                <a:spcPts val="0"/>
              </a:spcAft>
              <a:buClr>
                <a:srgbClr val="000000"/>
              </a:buClr>
              <a:buSzPts val="488"/>
              <a:buFont typeface="Arial"/>
              <a:buNone/>
              <a:defRPr b="0" i="0" sz="488" u="none" cap="none" strike="noStrike">
                <a:solidFill>
                  <a:schemeClr val="dk1"/>
                </a:solidFill>
                <a:latin typeface="Sarabun ExtraLight"/>
                <a:ea typeface="Sarabun ExtraLight"/>
                <a:cs typeface="Sarabun ExtraLight"/>
                <a:sym typeface="Sarabun ExtraLight"/>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14"/>
          <p:cNvSpPr/>
          <p:nvPr/>
        </p:nvSpPr>
        <p:spPr>
          <a:xfrm flipH="1" rot="10800000">
            <a:off x="0" y="1"/>
            <a:ext cx="8595360" cy="27099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14"/>
          <p:cNvSpPr txBox="1"/>
          <p:nvPr/>
        </p:nvSpPr>
        <p:spPr>
          <a:xfrm>
            <a:off x="8062438" y="4835321"/>
            <a:ext cx="704372" cy="2154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sp>
        <p:nvSpPr>
          <p:cNvPr id="36" name="Google Shape;36;p14"/>
          <p:cNvSpPr txBox="1"/>
          <p:nvPr/>
        </p:nvSpPr>
        <p:spPr>
          <a:xfrm>
            <a:off x="6188853" y="4840250"/>
            <a:ext cx="2415367" cy="205586"/>
          </a:xfrm>
          <a:prstGeom prst="rect">
            <a:avLst/>
          </a:prstGeom>
          <a:noFill/>
          <a:ln>
            <a:noFill/>
          </a:ln>
        </p:spPr>
        <p:txBody>
          <a:bodyPr anchorCtr="0" anchor="ctr" bIns="45700" lIns="0" spcFirstLastPara="1" rIns="91425" wrap="square" tIns="45700">
            <a:noAutofit/>
          </a:bodyPr>
          <a:lstStyle/>
          <a:p>
            <a:pPr indent="0" lvl="0" marL="0" marR="0" rtl="0" algn="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Lockton Insurance Brokers, LLC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orient="horz" pos="278">
          <p15:clr>
            <a:srgbClr val="F26B43"/>
          </p15:clr>
        </p15:guide>
        <p15:guide id="3" orient="horz" pos="799">
          <p15:clr>
            <a:srgbClr val="F26B43"/>
          </p15:clr>
        </p15:guide>
        <p15:guide id="4" orient="horz" pos="1026">
          <p15:clr>
            <a:srgbClr val="F26B43"/>
          </p15:clr>
        </p15:guide>
        <p15:guide id="5" pos="347">
          <p15:clr>
            <a:srgbClr val="F26B43"/>
          </p15:clr>
        </p15:guide>
        <p15:guide id="6" pos="7310">
          <p15:clr>
            <a:srgbClr val="F26B43"/>
          </p15:clr>
        </p15:guide>
        <p15:guide id="7" pos="3386">
          <p15:clr>
            <a:srgbClr val="F26B43"/>
          </p15:clr>
        </p15:guide>
        <p15:guide id="8" pos="4294">
          <p15:clr>
            <a:srgbClr val="F26B43"/>
          </p15:clr>
        </p15:guide>
        <p15:guide id="9" pos="3840">
          <p15:clr>
            <a:srgbClr val="F26B43"/>
          </p15:clr>
        </p15:guide>
        <p15:guide id="10" orient="horz" pos="1434">
          <p15:clr>
            <a:srgbClr val="F26B43"/>
          </p15:clr>
        </p15:guide>
        <p15:guide id="11" orient="horz" pos="3725">
          <p15:clr>
            <a:srgbClr val="F26B43"/>
          </p15:clr>
        </p15:guide>
        <p15:guide id="12" orient="horz" pos="1661">
          <p15:clr>
            <a:srgbClr val="F26B43"/>
          </p15:clr>
        </p15:guide>
        <p15:guide id="13" pos="3613">
          <p15:clr>
            <a:srgbClr val="F26B43"/>
          </p15:clr>
        </p15:guide>
        <p15:guide id="14" pos="40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407877" y="1037075"/>
            <a:ext cx="5780400" cy="11220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lt1"/>
              </a:buClr>
              <a:buSzPts val="2700"/>
              <a:buFont typeface="Sarabun ExtraLight"/>
              <a:buNone/>
            </a:pPr>
            <a:r>
              <a:rPr b="1" lang="en-US"/>
              <a:t>{{Policies.Policy.LineOfCoverage}}</a:t>
            </a:r>
            <a:endParaRPr/>
          </a:p>
        </p:txBody>
      </p:sp>
      <p:sp>
        <p:nvSpPr>
          <p:cNvPr id="67" name="Google Shape;67;p1"/>
          <p:cNvSpPr txBox="1"/>
          <p:nvPr/>
        </p:nvSpPr>
        <p:spPr>
          <a:xfrm>
            <a:off x="6290441" y="2144110"/>
            <a:ext cx="0" cy="0"/>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8" name="Google Shape;68;p1"/>
          <p:cNvSpPr/>
          <p:nvPr/>
        </p:nvSpPr>
        <p:spPr>
          <a:xfrm>
            <a:off x="6871446" y="-1"/>
            <a:ext cx="2272554" cy="4961966"/>
          </a:xfrm>
          <a:prstGeom prst="rect">
            <a:avLst/>
          </a:prstGeom>
          <a:solidFill>
            <a:srgbClr val="FFFF00"/>
          </a:solidFill>
          <a:ln cap="flat" cmpd="sng" w="19050">
            <a:solidFill>
              <a:srgbClr val="0049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Create a divider slide for each line of coverage that is part of this meeting.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The largest line renewing should lead the presentation. If the team who handles this line of cover has multiple other, those lines shall be grouped together.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For instance, if D&amp;O is the largest line, EPL, Fiduciary and Crime should follow.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If Umbrella is the largest, Primary Casualty then umbrella/excess should follow.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Any programs places in layers shall have the lowest layer presented first then build up the tower.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Each coverage section shall go in the following order: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Market Conditions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Benchmarking &amp; Analytics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Loss History Summary (if there are losses we believe will impact the renewal)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Renewal Strategy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198348" y="297690"/>
            <a:ext cx="85329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2100"/>
              <a:buFont typeface="Sarabun ExtraLight"/>
              <a:buNone/>
            </a:pPr>
            <a:r>
              <a:rPr lang="en-US">
                <a:solidFill>
                  <a:schemeClr val="dk1"/>
                </a:solidFill>
              </a:rPr>
              <a:t>{{Policies.Policy.LineOfCoverage}} Renewal Strategy</a:t>
            </a:r>
            <a:endParaRPr/>
          </a:p>
        </p:txBody>
      </p:sp>
      <p:sp>
        <p:nvSpPr>
          <p:cNvPr id="159" name="Google Shape;159;p13"/>
          <p:cNvSpPr txBox="1"/>
          <p:nvPr>
            <p:ph idx="1" type="body"/>
          </p:nvPr>
        </p:nvSpPr>
        <p:spPr>
          <a:xfrm>
            <a:off x="199933" y="1628784"/>
            <a:ext cx="8529900" cy="1570500"/>
          </a:xfrm>
          <a:prstGeom prst="rect">
            <a:avLst/>
          </a:prstGeom>
          <a:noFill/>
          <a:ln>
            <a:noFill/>
          </a:ln>
        </p:spPr>
        <p:txBody>
          <a:bodyPr anchorCtr="0" anchor="t" bIns="0" lIns="0" spcFirstLastPara="1" rIns="0" wrap="square" tIns="0">
            <a:spAutoFit/>
          </a:bodyPr>
          <a:lstStyle/>
          <a:p>
            <a:pPr indent="-166688" lvl="1" marL="335756" rtl="0" algn="l">
              <a:lnSpc>
                <a:spcPct val="90000"/>
              </a:lnSpc>
              <a:spcBef>
                <a:spcPts val="0"/>
              </a:spcBef>
              <a:spcAft>
                <a:spcPts val="0"/>
              </a:spcAft>
              <a:buSzPts val="1520"/>
              <a:buChar char="•"/>
            </a:pPr>
            <a:r>
              <a:rPr lang="en-US">
                <a:highlight>
                  <a:srgbClr val="FFFF00"/>
                </a:highlight>
              </a:rPr>
              <a:t>[Insert Text]</a:t>
            </a:r>
            <a:endParaRPr/>
          </a:p>
          <a:p>
            <a:pPr indent="-170259" lvl="2" marL="502444" rtl="0" algn="l">
              <a:lnSpc>
                <a:spcPct val="90000"/>
              </a:lnSpc>
              <a:spcBef>
                <a:spcPts val="375"/>
              </a:spcBef>
              <a:spcAft>
                <a:spcPts val="0"/>
              </a:spcAft>
              <a:buSzPts val="1520"/>
              <a:buChar char="•"/>
            </a:pPr>
            <a:r>
              <a:rPr lang="en-US">
                <a:highlight>
                  <a:srgbClr val="FFFF00"/>
                </a:highlight>
              </a:rPr>
              <a:t>[Insert Text]</a:t>
            </a:r>
            <a:endParaRPr/>
          </a:p>
          <a:p>
            <a:pPr indent="-170259" lvl="2" marL="502444" rtl="0" algn="l">
              <a:lnSpc>
                <a:spcPct val="90000"/>
              </a:lnSpc>
              <a:spcBef>
                <a:spcPts val="375"/>
              </a:spcBef>
              <a:spcAft>
                <a:spcPts val="0"/>
              </a:spcAft>
              <a:buSzPts val="1520"/>
              <a:buChar char="•"/>
            </a:pPr>
            <a:r>
              <a:rPr lang="en-US">
                <a:highlight>
                  <a:srgbClr val="FFFF00"/>
                </a:highlight>
              </a:rPr>
              <a:t>[Insert Text]</a:t>
            </a:r>
            <a:endParaRPr/>
          </a:p>
          <a:p>
            <a:pPr indent="-166688" lvl="1" marL="335756" rtl="0" algn="l">
              <a:lnSpc>
                <a:spcPct val="90000"/>
              </a:lnSpc>
              <a:spcBef>
                <a:spcPts val="375"/>
              </a:spcBef>
              <a:spcAft>
                <a:spcPts val="0"/>
              </a:spcAft>
              <a:buSzPts val="1520"/>
              <a:buChar char="•"/>
            </a:pPr>
            <a:r>
              <a:rPr lang="en-US">
                <a:highlight>
                  <a:srgbClr val="FFFF00"/>
                </a:highlight>
              </a:rPr>
              <a:t>[Insert Text]</a:t>
            </a:r>
            <a:endParaRPr/>
          </a:p>
          <a:p>
            <a:pPr indent="-166688" lvl="1" marL="335756" rtl="0" algn="l">
              <a:lnSpc>
                <a:spcPct val="90000"/>
              </a:lnSpc>
              <a:spcBef>
                <a:spcPts val="375"/>
              </a:spcBef>
              <a:spcAft>
                <a:spcPts val="0"/>
              </a:spcAft>
              <a:buSzPts val="1520"/>
              <a:buChar char="•"/>
            </a:pPr>
            <a:r>
              <a:rPr lang="en-US">
                <a:highlight>
                  <a:srgbClr val="FFFF00"/>
                </a:highlight>
              </a:rPr>
              <a:t>[Insert Text]</a:t>
            </a:r>
            <a:endParaRPr/>
          </a:p>
          <a:p>
            <a:pPr indent="-73739" lvl="2" marL="502444" rtl="0" algn="l">
              <a:lnSpc>
                <a:spcPct val="90000"/>
              </a:lnSpc>
              <a:spcBef>
                <a:spcPts val="375"/>
              </a:spcBef>
              <a:spcAft>
                <a:spcPts val="0"/>
              </a:spcAft>
              <a:buSzPts val="1520"/>
              <a:buNone/>
            </a:pPr>
            <a:r>
              <a:t/>
            </a:r>
            <a:endParaRPr/>
          </a:p>
        </p:txBody>
      </p:sp>
      <p:sp>
        <p:nvSpPr>
          <p:cNvPr id="160" name="Google Shape;160;p13"/>
          <p:cNvSpPr/>
          <p:nvPr/>
        </p:nvSpPr>
        <p:spPr>
          <a:xfrm>
            <a:off x="7180729" y="13447"/>
            <a:ext cx="2015379" cy="2630000"/>
          </a:xfrm>
          <a:prstGeom prst="rect">
            <a:avLst/>
          </a:prstGeom>
          <a:solidFill>
            <a:srgbClr val="FFFF00"/>
          </a:solidFill>
          <a:ln cap="flat" cmpd="sng" w="19050">
            <a:solidFill>
              <a:srgbClr val="0049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If this is a new client and a program diagnostic was conducted during the BOR process, please highlight the changes we believe we can make and the specific plan of action to accomplish these goals.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If benchmarking and analytics suggests that we change the program structure or provide alternative options, create a graphic depicting the alternative structure(s) for this line. </a:t>
            </a:r>
            <a:endParaRPr b="0" i="0" sz="1400" u="none" cap="none" strike="noStrike">
              <a:solidFill>
                <a:srgbClr val="000000"/>
              </a:solidFill>
              <a:latin typeface="Arial"/>
              <a:ea typeface="Arial"/>
              <a:cs typeface="Arial"/>
              <a:sym typeface="Arial"/>
            </a:endParaRPr>
          </a:p>
        </p:txBody>
      </p:sp>
      <p:sp>
        <p:nvSpPr>
          <p:cNvPr id="161" name="Google Shape;161;p13"/>
          <p:cNvSpPr txBox="1"/>
          <p:nvPr/>
        </p:nvSpPr>
        <p:spPr>
          <a:xfrm>
            <a:off x="4364175" y="1788388"/>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{{Policies.Policy.Key}}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467917" y="484627"/>
            <a:ext cx="5400675" cy="415499"/>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100"/>
              <a:buFont typeface="Sarabun"/>
              <a:buNone/>
            </a:pPr>
            <a:r>
              <a:rPr lang="en-US"/>
              <a:t>Workers’ Compensation</a:t>
            </a:r>
            <a:endParaRPr/>
          </a:p>
        </p:txBody>
      </p:sp>
      <p:sp>
        <p:nvSpPr>
          <p:cNvPr id="75" name="Google Shape;75;p3"/>
          <p:cNvSpPr txBox="1"/>
          <p:nvPr>
            <p:ph idx="1" type="body"/>
          </p:nvPr>
        </p:nvSpPr>
        <p:spPr>
          <a:xfrm>
            <a:off x="467917" y="1143061"/>
            <a:ext cx="5505291" cy="3647719"/>
          </a:xfrm>
          <a:prstGeom prst="rect">
            <a:avLst/>
          </a:prstGeom>
          <a:noFill/>
          <a:ln>
            <a:noFill/>
          </a:ln>
        </p:spPr>
        <p:txBody>
          <a:bodyPr anchorCtr="0" anchor="t" bIns="0" lIns="0" spcFirstLastPara="1" rIns="0" wrap="square" tIns="0">
            <a:noAutofit/>
          </a:bodyPr>
          <a:lstStyle/>
          <a:p>
            <a:pPr indent="-128588" lvl="0" marL="128588" rtl="0" algn="l">
              <a:lnSpc>
                <a:spcPct val="90000"/>
              </a:lnSpc>
              <a:spcBef>
                <a:spcPts val="0"/>
              </a:spcBef>
              <a:spcAft>
                <a:spcPts val="0"/>
              </a:spcAft>
              <a:buSzPts val="749"/>
              <a:buFont typeface="Arial"/>
              <a:buChar char="•"/>
            </a:pPr>
            <a:r>
              <a:rPr lang="en-US" sz="788">
                <a:latin typeface="Sarabun"/>
                <a:ea typeface="Sarabun"/>
                <a:cs typeface="Sarabun"/>
                <a:sym typeface="Sarabun"/>
              </a:rPr>
              <a:t>Workers’ compensation remains an exception within the broader P&amp;C market, offering continued profitability for insurers and favorable conditions for buyers.</a:t>
            </a:r>
            <a:endParaRPr/>
          </a:p>
          <a:p>
            <a:pPr indent="-128588" lvl="0" marL="128588" rtl="0" algn="l">
              <a:lnSpc>
                <a:spcPct val="90000"/>
              </a:lnSpc>
              <a:spcBef>
                <a:spcPts val="750"/>
              </a:spcBef>
              <a:spcAft>
                <a:spcPts val="0"/>
              </a:spcAft>
              <a:buSzPts val="749"/>
              <a:buFont typeface="Arial"/>
              <a:buChar char="•"/>
            </a:pPr>
            <a:r>
              <a:rPr lang="en-US" sz="788">
                <a:latin typeface="Sarabun"/>
                <a:ea typeface="Sarabun"/>
                <a:cs typeface="Sarabun"/>
                <a:sym typeface="Sarabun"/>
              </a:rPr>
              <a:t>Industry reserve redundancy remains $16 billion. The calendar year combined ratio for 2024 was 86%, the seventh consecutive year below 90% and the 10th consecutive year of profitability. </a:t>
            </a:r>
            <a:endParaRPr/>
          </a:p>
          <a:p>
            <a:pPr indent="-128588" lvl="0" marL="128588" rtl="0" algn="l">
              <a:lnSpc>
                <a:spcPct val="90000"/>
              </a:lnSpc>
              <a:spcBef>
                <a:spcPts val="750"/>
              </a:spcBef>
              <a:spcAft>
                <a:spcPts val="0"/>
              </a:spcAft>
              <a:buSzPts val="749"/>
              <a:buFont typeface="Arial"/>
              <a:buChar char="•"/>
            </a:pPr>
            <a:r>
              <a:rPr lang="en-US" sz="788">
                <a:latin typeface="Sarabun"/>
                <a:ea typeface="Sarabun"/>
                <a:cs typeface="Sarabun"/>
                <a:sym typeface="Sarabun"/>
              </a:rPr>
              <a:t>Insurers have seen a steady decline in frequency over the past two decades pointing to the impact of enhanced safety practices and automation.</a:t>
            </a:r>
            <a:endParaRPr/>
          </a:p>
          <a:p>
            <a:pPr indent="-128588" lvl="0" marL="128588" rtl="0" algn="l">
              <a:lnSpc>
                <a:spcPct val="90000"/>
              </a:lnSpc>
              <a:spcBef>
                <a:spcPts val="750"/>
              </a:spcBef>
              <a:spcAft>
                <a:spcPts val="0"/>
              </a:spcAft>
              <a:buSzPts val="749"/>
              <a:buFont typeface="Arial"/>
              <a:buChar char="•"/>
            </a:pPr>
            <a:r>
              <a:rPr b="1" lang="en-US" sz="788">
                <a:latin typeface="Sarabun"/>
                <a:ea typeface="Sarabun"/>
                <a:cs typeface="Sarabun"/>
                <a:sym typeface="Sarabun"/>
              </a:rPr>
              <a:t>Guaranteed cost programs.</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Q1 2025 experienced a median -2.9% rate decrease and average -2.6% decrease. 04/01/25 renewals showed a median -5.2% rate decrease and -7.8% average. </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Over the 12 months ending 04/01/25, the median rate change was -3.5% and ranged from -14% at the 25th percentile up to 18% at the 90th percentile.</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11.9% of policies changed carrier.</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Policies with $1M or more in premium experienced median rate increase of 1.1% and average rate increase of 2.8%. </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The median rate change for an e-mod. less than 1 is -5.6% decrease compared to a median 0.2% increase for e-mods greater than 1.</a:t>
            </a:r>
            <a:endParaRPr/>
          </a:p>
          <a:p>
            <a:pPr indent="-128588" lvl="0" marL="128588" rtl="0" algn="l">
              <a:lnSpc>
                <a:spcPct val="90000"/>
              </a:lnSpc>
              <a:spcBef>
                <a:spcPts val="750"/>
              </a:spcBef>
              <a:spcAft>
                <a:spcPts val="0"/>
              </a:spcAft>
              <a:buSzPts val="749"/>
              <a:buFont typeface="Arial"/>
              <a:buChar char="•"/>
            </a:pPr>
            <a:r>
              <a:rPr b="1" lang="en-US" sz="788">
                <a:latin typeface="Sarabun"/>
                <a:ea typeface="Sarabun"/>
                <a:cs typeface="Sarabun"/>
                <a:sym typeface="Sarabun"/>
              </a:rPr>
              <a:t>Loss-sensitive programs.</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Q1 2025 experienced a -2.9% median decrease and -4.2% average rate decrease. 04/01/25 renewals showed a median -1.9% rate decrease and -2.2% average. </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Over the 12 months ending 04/01/25; the median rate change was a -1.6% decrease and ranged from -8.0% at the 25th percentile up to 9.0% at the 90th percentile.</a:t>
            </a:r>
            <a:endParaRPr/>
          </a:p>
          <a:p>
            <a:pPr indent="-128584" lvl="1" marL="396862" rtl="0" algn="l">
              <a:lnSpc>
                <a:spcPct val="90000"/>
              </a:lnSpc>
              <a:spcBef>
                <a:spcPts val="375"/>
              </a:spcBef>
              <a:spcAft>
                <a:spcPts val="0"/>
              </a:spcAft>
              <a:buSzPts val="749"/>
              <a:buChar char="•"/>
            </a:pPr>
            <a:r>
              <a:rPr lang="en-US" sz="788">
                <a:latin typeface="Sarabun"/>
                <a:ea typeface="Sarabun"/>
                <a:cs typeface="Sarabun"/>
                <a:sym typeface="Sarabun"/>
              </a:rPr>
              <a:t>5.4% of programs changed carrier at renewal.</a:t>
            </a:r>
            <a:endParaRPr/>
          </a:p>
        </p:txBody>
      </p:sp>
      <p:sp>
        <p:nvSpPr>
          <p:cNvPr id="76" name="Google Shape;76;p3"/>
          <p:cNvSpPr txBox="1"/>
          <p:nvPr>
            <p:ph idx="11" type="ftr"/>
          </p:nvPr>
        </p:nvSpPr>
        <p:spPr>
          <a:xfrm>
            <a:off x="6293644" y="4468102"/>
            <a:ext cx="2593181" cy="183356"/>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1400"/>
              <a:buNone/>
            </a:pPr>
            <a:r>
              <a:rPr lang="en-US">
                <a:solidFill>
                  <a:srgbClr val="5C5C5B"/>
                </a:solidFill>
                <a:latin typeface="Quattrocento Sans"/>
                <a:ea typeface="Quattrocento Sans"/>
                <a:cs typeface="Quattrocento Sans"/>
                <a:sym typeface="Quattrocento Sans"/>
              </a:rPr>
              <a:t>Source: Lockton P&amp;C Edge Benchmarking Report, Q1 2025.</a:t>
            </a:r>
            <a:endParaRPr/>
          </a:p>
        </p:txBody>
      </p:sp>
      <p:graphicFrame>
        <p:nvGraphicFramePr>
          <p:cNvPr id="77" name="Google Shape;77;p3"/>
          <p:cNvGraphicFramePr/>
          <p:nvPr/>
        </p:nvGraphicFramePr>
        <p:xfrm>
          <a:off x="6293644" y="882581"/>
          <a:ext cx="3000000" cy="3000000"/>
        </p:xfrm>
        <a:graphic>
          <a:graphicData uri="http://schemas.openxmlformats.org/drawingml/2006/table">
            <a:tbl>
              <a:tblPr>
                <a:noFill/>
                <a:tableStyleId>{BDC0C504-4D81-4C80-B1F3-F6946B97D08F}</a:tableStyleId>
              </a:tblPr>
              <a:tblGrid>
                <a:gridCol w="518625"/>
                <a:gridCol w="518625"/>
                <a:gridCol w="518625"/>
                <a:gridCol w="518625"/>
                <a:gridCol w="518625"/>
              </a:tblGrid>
              <a:tr h="233175">
                <a:tc gridSpan="5">
                  <a:txBody>
                    <a:bodyPr/>
                    <a:lstStyle/>
                    <a:p>
                      <a:pPr indent="0" lvl="0" marL="0" marR="0" rtl="0" algn="l">
                        <a:lnSpc>
                          <a:spcPct val="100000"/>
                        </a:lnSpc>
                        <a:spcBef>
                          <a:spcPts val="0"/>
                        </a:spcBef>
                        <a:spcAft>
                          <a:spcPts val="0"/>
                        </a:spcAft>
                        <a:buClr>
                          <a:srgbClr val="000000"/>
                        </a:buClr>
                        <a:buSzPts val="1100"/>
                        <a:buFont typeface="Sarabun"/>
                        <a:buNone/>
                      </a:pPr>
                      <a:r>
                        <a:rPr b="1" i="0" lang="en-US" sz="1100" u="none" cap="none" strike="noStrike">
                          <a:solidFill>
                            <a:srgbClr val="000000"/>
                          </a:solidFill>
                          <a:latin typeface="Sarabun"/>
                          <a:ea typeface="Sarabun"/>
                          <a:cs typeface="Sarabun"/>
                          <a:sym typeface="Sarabun"/>
                        </a:rPr>
                        <a:t>RATE RANGE — GUARANTEED COST</a:t>
                      </a:r>
                      <a:endParaRPr sz="1400" u="none" cap="none" strike="noStrike"/>
                    </a:p>
                  </a:txBody>
                  <a:tcPr marT="36575" marB="36575"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210300">
                <a:tc gridSpan="5">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 rate decrease to flat</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177800">
                <a:tc gridSpan="5">
                  <a:txBody>
                    <a:bodyPr/>
                    <a:lstStyle/>
                    <a:p>
                      <a:pPr indent="0" lvl="0" marL="0" marR="0" rtl="0" algn="l">
                        <a:lnSpc>
                          <a:spcPct val="100000"/>
                        </a:lnSpc>
                        <a:spcBef>
                          <a:spcPts val="0"/>
                        </a:spcBef>
                        <a:spcAft>
                          <a:spcPts val="0"/>
                        </a:spcAft>
                        <a:buClr>
                          <a:srgbClr val="000000"/>
                        </a:buClr>
                        <a:buSzPts val="100"/>
                        <a:buFont typeface="Arial"/>
                        <a:buNone/>
                      </a:pPr>
                      <a:r>
                        <a:t/>
                      </a:r>
                      <a:endParaRPr b="1" sz="1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006291"/>
                        </a:gs>
                        <a:gs pos="52999">
                          <a:schemeClr val="accent3"/>
                        </a:gs>
                        <a:gs pos="100000">
                          <a:srgbClr val="75818F"/>
                        </a:gs>
                      </a:gsLst>
                      <a:lin ang="0" scaled="0"/>
                    </a:gradFill>
                  </a:tcPr>
                </a:tc>
                <a:tc hMerge="1"/>
                <a:tc hMerge="1"/>
                <a:tc hMerge="1"/>
                <a:tc hMerge="1"/>
              </a:tr>
              <a:tr h="210300">
                <a:tc>
                  <a:txBody>
                    <a:bodyPr/>
                    <a:lstStyle/>
                    <a:p>
                      <a:pPr indent="0" lvl="0" marL="0" marR="0" rtl="0" algn="l">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 name="Google Shape;78;p3"/>
          <p:cNvGraphicFramePr/>
          <p:nvPr/>
        </p:nvGraphicFramePr>
        <p:xfrm>
          <a:off x="6293644" y="1769596"/>
          <a:ext cx="3000000" cy="3000000"/>
        </p:xfrm>
        <a:graphic>
          <a:graphicData uri="http://schemas.openxmlformats.org/drawingml/2006/table">
            <a:tbl>
              <a:tblPr>
                <a:noFill/>
                <a:tableStyleId>{BDC0C504-4D81-4C80-B1F3-F6946B97D08F}</a:tableStyleId>
              </a:tblPr>
              <a:tblGrid>
                <a:gridCol w="518625"/>
                <a:gridCol w="518625"/>
                <a:gridCol w="518625"/>
                <a:gridCol w="518625"/>
                <a:gridCol w="518625"/>
              </a:tblGrid>
              <a:tr h="233175">
                <a:tc gridSpan="5">
                  <a:txBody>
                    <a:bodyPr/>
                    <a:lstStyle/>
                    <a:p>
                      <a:pPr indent="0" lvl="0" marL="0" marR="0" rtl="0" algn="l">
                        <a:lnSpc>
                          <a:spcPct val="100000"/>
                        </a:lnSpc>
                        <a:spcBef>
                          <a:spcPts val="0"/>
                        </a:spcBef>
                        <a:spcAft>
                          <a:spcPts val="0"/>
                        </a:spcAft>
                        <a:buClr>
                          <a:srgbClr val="000000"/>
                        </a:buClr>
                        <a:buSzPts val="1100"/>
                        <a:buFont typeface="Sarabun"/>
                        <a:buNone/>
                      </a:pPr>
                      <a:r>
                        <a:rPr b="1" i="0" lang="en-US" sz="1100" u="none" cap="none" strike="noStrike">
                          <a:solidFill>
                            <a:srgbClr val="000000"/>
                          </a:solidFill>
                          <a:latin typeface="Sarabun"/>
                          <a:ea typeface="Sarabun"/>
                          <a:cs typeface="Sarabun"/>
                          <a:sym typeface="Sarabun"/>
                        </a:rPr>
                        <a:t>RATE RANGE — LOSS SENSITIVE</a:t>
                      </a:r>
                      <a:endParaRPr sz="1400" u="none" cap="none" strike="noStrike"/>
                    </a:p>
                  </a:txBody>
                  <a:tcPr marT="36575" marB="36575"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210300">
                <a:tc gridSpan="5">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 rate decrease to flat</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177800">
                <a:tc gridSpan="5">
                  <a:txBody>
                    <a:bodyPr/>
                    <a:lstStyle/>
                    <a:p>
                      <a:pPr indent="0" lvl="0" marL="0" marR="0" rtl="0" algn="l">
                        <a:lnSpc>
                          <a:spcPct val="100000"/>
                        </a:lnSpc>
                        <a:spcBef>
                          <a:spcPts val="0"/>
                        </a:spcBef>
                        <a:spcAft>
                          <a:spcPts val="0"/>
                        </a:spcAft>
                        <a:buClr>
                          <a:srgbClr val="000000"/>
                        </a:buClr>
                        <a:buSzPts val="100"/>
                        <a:buFont typeface="Arial"/>
                        <a:buNone/>
                      </a:pPr>
                      <a:r>
                        <a:t/>
                      </a:r>
                      <a:endParaRPr b="1" sz="1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006291"/>
                        </a:gs>
                        <a:gs pos="52999">
                          <a:schemeClr val="accent3"/>
                        </a:gs>
                        <a:gs pos="100000">
                          <a:srgbClr val="75818F"/>
                        </a:gs>
                      </a:gsLst>
                      <a:lin ang="0" scaled="0"/>
                    </a:gradFill>
                  </a:tcPr>
                </a:tc>
                <a:tc hMerge="1"/>
                <a:tc hMerge="1"/>
                <a:tc hMerge="1"/>
                <a:tc hMerge="1"/>
              </a:tr>
              <a:tr h="210300">
                <a:tc>
                  <a:txBody>
                    <a:bodyPr/>
                    <a:lstStyle/>
                    <a:p>
                      <a:pPr indent="0" lvl="0" marL="0" marR="0" rtl="0" algn="l">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79" name="Google Shape;79;p3"/>
          <p:cNvPicPr preferRelativeResize="0"/>
          <p:nvPr/>
        </p:nvPicPr>
        <p:blipFill rotWithShape="1">
          <a:blip r:embed="rId3">
            <a:alphaModFix/>
          </a:blip>
          <a:srcRect b="41459" l="43504" r="44617" t="41119"/>
          <a:stretch/>
        </p:blipFill>
        <p:spPr>
          <a:xfrm>
            <a:off x="7455752" y="1296838"/>
            <a:ext cx="103941" cy="150287"/>
          </a:xfrm>
          <a:prstGeom prst="rect">
            <a:avLst/>
          </a:prstGeom>
          <a:noFill/>
          <a:ln>
            <a:noFill/>
          </a:ln>
        </p:spPr>
      </p:pic>
      <p:pic>
        <p:nvPicPr>
          <p:cNvPr id="80" name="Google Shape;80;p3"/>
          <p:cNvPicPr preferRelativeResize="0"/>
          <p:nvPr/>
        </p:nvPicPr>
        <p:blipFill rotWithShape="1">
          <a:blip r:embed="rId3">
            <a:alphaModFix/>
          </a:blip>
          <a:srcRect b="41459" l="43668" r="43813" t="41119"/>
          <a:stretch/>
        </p:blipFill>
        <p:spPr>
          <a:xfrm>
            <a:off x="7462361" y="2193478"/>
            <a:ext cx="109538" cy="150287"/>
          </a:xfrm>
          <a:prstGeom prst="rect">
            <a:avLst/>
          </a:prstGeom>
          <a:noFill/>
          <a:ln>
            <a:noFill/>
          </a:ln>
        </p:spPr>
      </p:pic>
      <p:sp>
        <p:nvSpPr>
          <p:cNvPr id="81" name="Google Shape;81;p3"/>
          <p:cNvSpPr txBox="1"/>
          <p:nvPr/>
        </p:nvSpPr>
        <p:spPr>
          <a:xfrm>
            <a:off x="6222206" y="2656610"/>
            <a:ext cx="246459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Sarabun"/>
                <a:ea typeface="Sarabun"/>
                <a:cs typeface="Sarabun"/>
                <a:sym typeface="Sarabun"/>
              </a:rPr>
              <a:t>LOCKTON BENCHMARKING</a:t>
            </a:r>
            <a:endParaRPr b="0" i="0" sz="1400" u="none" cap="none" strike="noStrike">
              <a:solidFill>
                <a:srgbClr val="000000"/>
              </a:solidFill>
              <a:latin typeface="Arial"/>
              <a:ea typeface="Arial"/>
              <a:cs typeface="Arial"/>
              <a:sym typeface="Arial"/>
            </a:endParaRPr>
          </a:p>
        </p:txBody>
      </p:sp>
      <p:graphicFrame>
        <p:nvGraphicFramePr>
          <p:cNvPr id="82" name="Google Shape;82;p3"/>
          <p:cNvGraphicFramePr/>
          <p:nvPr/>
        </p:nvGraphicFramePr>
        <p:xfrm>
          <a:off x="6293644" y="2966921"/>
          <a:ext cx="3000000" cy="3000000"/>
        </p:xfrm>
        <a:graphic>
          <a:graphicData uri="http://schemas.openxmlformats.org/drawingml/2006/table">
            <a:tbl>
              <a:tblPr bandRow="1" firstRow="1" lastRow="1">
                <a:noFill/>
                <a:tableStyleId>{BDC0C504-4D81-4C80-B1F3-F6946B97D08F}</a:tableStyleId>
              </a:tblPr>
              <a:tblGrid>
                <a:gridCol w="546100"/>
                <a:gridCol w="511775"/>
                <a:gridCol w="511775"/>
                <a:gridCol w="511775"/>
                <a:gridCol w="511775"/>
              </a:tblGrid>
              <a:tr h="177175">
                <a:tc>
                  <a:txBody>
                    <a:bodyPr/>
                    <a:lstStyle/>
                    <a:p>
                      <a:pPr indent="0" lvl="0" marL="0" marR="0" rtl="0" algn="l">
                        <a:lnSpc>
                          <a:spcPct val="100000"/>
                        </a:lnSpc>
                        <a:spcBef>
                          <a:spcPts val="0"/>
                        </a:spcBef>
                        <a:spcAft>
                          <a:spcPts val="0"/>
                        </a:spcAft>
                        <a:buClr>
                          <a:srgbClr val="000000"/>
                        </a:buClr>
                        <a:buSzPts val="800"/>
                        <a:buFont typeface="Arial"/>
                        <a:buNone/>
                      </a:pPr>
                      <a:r>
                        <a:t/>
                      </a:r>
                      <a:endParaRPr b="1" sz="800" u="none" cap="none" strike="noStrike">
                        <a:latin typeface="Sarabun"/>
                        <a:ea typeface="Sarabun"/>
                        <a:cs typeface="Sarabun"/>
                        <a:sym typeface="Sarabun"/>
                      </a:endParaRPr>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latin typeface="Sarabun"/>
                          <a:ea typeface="Sarabun"/>
                          <a:cs typeface="Sarabun"/>
                          <a:sym typeface="Sarabun"/>
                        </a:rPr>
                        <a:t>Guaranteed cost</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82B3"/>
                    </a:solidFill>
                  </a:tcPr>
                </a:tc>
                <a:tc hMerge="1"/>
                <a:tc gridSpan="2">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latin typeface="Sarabun"/>
                          <a:ea typeface="Sarabun"/>
                          <a:cs typeface="Sarabun"/>
                          <a:sym typeface="Sarabun"/>
                        </a:rPr>
                        <a:t>Loss-sensitive</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r>
              <a:tr h="177175">
                <a:tc>
                  <a:txBody>
                    <a:bodyPr/>
                    <a:lstStyle/>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Quarter</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Median </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Average</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Median</a:t>
                      </a:r>
                      <a:endParaRPr sz="1400" u="none" cap="none" strike="noStrike"/>
                    </a:p>
                  </a:txBody>
                  <a:tcPr marT="25725" marB="25725" marR="51425" marL="5142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Average</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17717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Q1</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-5%</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-5%</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-2%</a:t>
                      </a:r>
                      <a:endParaRPr sz="1400" u="none" cap="none" strike="noStrike"/>
                    </a:p>
                  </a:txBody>
                  <a:tcPr marT="25725" marB="25725" marR="51425" marL="5142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-6%</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r>
              <a:tr h="17717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Q2</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-1%</a:t>
                      </a:r>
                      <a:endParaRPr sz="1400" u="none" cap="none" strike="noStrike"/>
                    </a:p>
                  </a:txBody>
                  <a:tcPr marT="25725" marB="25725" marR="51425" marL="5142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0%</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r>
              <a:tr h="17717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-2%</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-1%</a:t>
                      </a:r>
                      <a:endParaRPr sz="1400" u="none" cap="none" strike="noStrike"/>
                    </a:p>
                  </a:txBody>
                  <a:tcPr marT="25725" marB="25725" marR="51425" marL="5142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r>
              <a:tr h="17717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-2%</a:t>
                      </a:r>
                      <a:endParaRPr sz="1400" u="none" cap="none" strike="noStrike"/>
                    </a:p>
                  </a:txBody>
                  <a:tcPr marT="25725" marB="25725" marR="51425" marL="5142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-2%</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r>
              <a:tr h="17717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2025 Q1</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-3%</a:t>
                      </a:r>
                      <a:endParaRPr sz="1400" u="none" cap="none" strike="noStrike"/>
                    </a:p>
                  </a:txBody>
                  <a:tcPr marT="25725" marB="25725" marR="51425" marL="5142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solidFill>
                            <a:schemeClr val="dk1"/>
                          </a:solidFill>
                          <a:latin typeface="Sarabun"/>
                          <a:ea typeface="Sarabun"/>
                          <a:cs typeface="Sarabun"/>
                          <a:sym typeface="Sarabun"/>
                        </a:rPr>
                        <a:t>-4%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r>
            </a:tbl>
          </a:graphicData>
        </a:graphic>
      </p:graphicFrame>
      <p:sp>
        <p:nvSpPr>
          <p:cNvPr id="83" name="Google Shape;83;p3"/>
          <p:cNvSpPr txBox="1"/>
          <p:nvPr/>
        </p:nvSpPr>
        <p:spPr>
          <a:xfrm>
            <a:off x="242450" y="784075"/>
            <a:ext cx="393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rPr>
              <a:t>{{Policies.Policy.Key}:hide-block-if(value != "WC")}</a:t>
            </a:r>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ph type="title"/>
          </p:nvPr>
        </p:nvSpPr>
        <p:spPr>
          <a:xfrm>
            <a:off x="471954" y="491371"/>
            <a:ext cx="8200094" cy="292709"/>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Sarabun"/>
              <a:buNone/>
            </a:pPr>
            <a:r>
              <a:rPr lang="en-US">
                <a:latin typeface="Sarabun"/>
                <a:ea typeface="Sarabun"/>
                <a:cs typeface="Sarabun"/>
                <a:sym typeface="Sarabun"/>
              </a:rPr>
              <a:t>Workers’ Compensation </a:t>
            </a:r>
            <a:endParaRPr/>
          </a:p>
        </p:txBody>
      </p:sp>
      <p:graphicFrame>
        <p:nvGraphicFramePr>
          <p:cNvPr id="89" name="Google Shape;89;p4"/>
          <p:cNvGraphicFramePr/>
          <p:nvPr/>
        </p:nvGraphicFramePr>
        <p:xfrm>
          <a:off x="457200" y="1685925"/>
          <a:ext cx="8229600" cy="2820591"/>
        </p:xfrm>
        <a:graphic>
          <a:graphicData uri="http://schemas.openxmlformats.org/drawingml/2006/chart">
            <c:chart r:id="rId3"/>
          </a:graphicData>
        </a:graphic>
      </p:graphicFrame>
      <p:sp>
        <p:nvSpPr>
          <p:cNvPr id="90" name="Google Shape;90;p4"/>
          <p:cNvSpPr txBox="1"/>
          <p:nvPr>
            <p:ph idx="4294967295" type="body"/>
          </p:nvPr>
        </p:nvSpPr>
        <p:spPr>
          <a:xfrm>
            <a:off x="457200" y="1371600"/>
            <a:ext cx="7981950" cy="170816"/>
          </a:xfrm>
          <a:prstGeom prst="rect">
            <a:avLst/>
          </a:prstGeom>
          <a:noFill/>
          <a:ln>
            <a:noFill/>
          </a:ln>
        </p:spPr>
        <p:txBody>
          <a:bodyPr anchorCtr="0" anchor="t" bIns="0" lIns="0" spcFirstLastPara="1" rIns="0" wrap="square" tIns="0">
            <a:spAutoFit/>
          </a:bodyPr>
          <a:lstStyle/>
          <a:p>
            <a:pPr indent="-171450" lvl="0" marL="171450" rtl="0" algn="l">
              <a:lnSpc>
                <a:spcPct val="90000"/>
              </a:lnSpc>
              <a:spcBef>
                <a:spcPts val="0"/>
              </a:spcBef>
              <a:spcAft>
                <a:spcPts val="0"/>
              </a:spcAft>
              <a:buSzPts val="1140"/>
              <a:buChar char="•"/>
            </a:pPr>
            <a:r>
              <a:rPr b="1" lang="en-US" sz="1200"/>
              <a:t>BUYERS ARE BENEFITING FROM WORKERS’ COMPENSATION PROFITABILITY</a:t>
            </a:r>
            <a:endParaRPr/>
          </a:p>
        </p:txBody>
      </p:sp>
      <p:sp>
        <p:nvSpPr>
          <p:cNvPr id="91" name="Google Shape;91;p4"/>
          <p:cNvSpPr txBox="1"/>
          <p:nvPr>
            <p:ph idx="11" type="ftr"/>
          </p:nvPr>
        </p:nvSpPr>
        <p:spPr>
          <a:xfrm>
            <a:off x="457200" y="4664954"/>
            <a:ext cx="8229600" cy="80791"/>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SzPts val="1400"/>
              <a:buNone/>
            </a:pPr>
            <a:r>
              <a:rPr lang="en-US">
                <a:solidFill>
                  <a:srgbClr val="5C5C5B"/>
                </a:solidFill>
                <a:latin typeface="Quattrocento Sans"/>
                <a:ea typeface="Quattrocento Sans"/>
                <a:cs typeface="Quattrocento Sans"/>
                <a:sym typeface="Quattrocento Sans"/>
              </a:rPr>
              <a:t>Source: Lockton P&amp;C Edge Benchmarking Report, Q1 2025.</a:t>
            </a:r>
            <a:endParaRPr/>
          </a:p>
        </p:txBody>
      </p:sp>
      <p:sp>
        <p:nvSpPr>
          <p:cNvPr id="92" name="Google Shape;92;p4"/>
          <p:cNvSpPr txBox="1"/>
          <p:nvPr/>
        </p:nvSpPr>
        <p:spPr>
          <a:xfrm>
            <a:off x="242450" y="784075"/>
            <a:ext cx="393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rPr>
              <a:t>{{Policies.Policy.Key}:hide-block-if(value != "WC")}</a:t>
            </a:r>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467917" y="484627"/>
            <a:ext cx="5400675" cy="415499"/>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100"/>
              <a:buFont typeface="Sarabun"/>
              <a:buNone/>
            </a:pPr>
            <a:r>
              <a:rPr lang="en-US"/>
              <a:t>General Liability/Products Liability</a:t>
            </a:r>
            <a:endParaRPr/>
          </a:p>
        </p:txBody>
      </p:sp>
      <p:sp>
        <p:nvSpPr>
          <p:cNvPr id="98" name="Google Shape;98;p6"/>
          <p:cNvSpPr txBox="1"/>
          <p:nvPr>
            <p:ph idx="1" type="body"/>
          </p:nvPr>
        </p:nvSpPr>
        <p:spPr>
          <a:xfrm>
            <a:off x="467916" y="1360570"/>
            <a:ext cx="5400674" cy="3263504"/>
          </a:xfrm>
          <a:prstGeom prst="rect">
            <a:avLst/>
          </a:prstGeom>
          <a:noFill/>
          <a:ln>
            <a:noFill/>
          </a:ln>
        </p:spPr>
        <p:txBody>
          <a:bodyPr anchorCtr="0" anchor="t" bIns="0" lIns="0" spcFirstLastPara="1" rIns="0" wrap="square" tIns="0">
            <a:noAutofit/>
          </a:bodyPr>
          <a:lstStyle/>
          <a:p>
            <a:pPr indent="-257175" lvl="0" marL="257175" rtl="0" algn="l">
              <a:lnSpc>
                <a:spcPct val="90000"/>
              </a:lnSpc>
              <a:spcBef>
                <a:spcPts val="0"/>
              </a:spcBef>
              <a:spcAft>
                <a:spcPts val="0"/>
              </a:spcAft>
              <a:buSzPts val="1140"/>
              <a:buFont typeface="Arial"/>
              <a:buChar char="•"/>
            </a:pPr>
            <a:r>
              <a:rPr lang="en-US" sz="1200"/>
              <a:t>Loss severity remains a concern across virtually all industries.</a:t>
            </a:r>
            <a:endParaRPr/>
          </a:p>
          <a:p>
            <a:pPr indent="-257175" lvl="1" marL="525449" rtl="0" algn="l">
              <a:lnSpc>
                <a:spcPct val="90000"/>
              </a:lnSpc>
              <a:spcBef>
                <a:spcPts val="375"/>
              </a:spcBef>
              <a:spcAft>
                <a:spcPts val="0"/>
              </a:spcAft>
              <a:buSzPts val="1140"/>
              <a:buChar char="•"/>
            </a:pPr>
            <a:r>
              <a:rPr lang="en-US" sz="1200"/>
              <a:t>Social and economic inflation continue to challenge insurers as respects pricing and reserve adequacy.</a:t>
            </a:r>
            <a:endParaRPr/>
          </a:p>
          <a:p>
            <a:pPr indent="-257175" lvl="1" marL="525449" rtl="0" algn="l">
              <a:lnSpc>
                <a:spcPct val="90000"/>
              </a:lnSpc>
              <a:spcBef>
                <a:spcPts val="375"/>
              </a:spcBef>
              <a:spcAft>
                <a:spcPts val="0"/>
              </a:spcAft>
              <a:buSzPts val="1140"/>
              <a:buChar char="•"/>
            </a:pPr>
            <a:r>
              <a:rPr lang="en-US" sz="1200"/>
              <a:t>Insurers are showing renewed rigor around structure and pricing as losses continue to erode retentions and push more deeply into excess layers.</a:t>
            </a:r>
            <a:endParaRPr/>
          </a:p>
          <a:p>
            <a:pPr indent="-257175" lvl="1" marL="525449" rtl="0" algn="l">
              <a:lnSpc>
                <a:spcPct val="90000"/>
              </a:lnSpc>
              <a:spcBef>
                <a:spcPts val="375"/>
              </a:spcBef>
              <a:spcAft>
                <a:spcPts val="0"/>
              </a:spcAft>
              <a:buSzPts val="1140"/>
              <a:buChar char="•"/>
            </a:pPr>
            <a:r>
              <a:rPr lang="en-US" sz="1200"/>
              <a:t>Adverse reserve development remains a concern.</a:t>
            </a:r>
            <a:endParaRPr/>
          </a:p>
          <a:p>
            <a:pPr indent="-257175" lvl="0" marL="257175" rtl="0" algn="l">
              <a:lnSpc>
                <a:spcPct val="90000"/>
              </a:lnSpc>
              <a:spcBef>
                <a:spcPts val="750"/>
              </a:spcBef>
              <a:spcAft>
                <a:spcPts val="0"/>
              </a:spcAft>
              <a:buSzPts val="1140"/>
              <a:buFont typeface="Arial"/>
              <a:buChar char="•"/>
            </a:pPr>
            <a:r>
              <a:rPr lang="en-US" sz="1200"/>
              <a:t>Insurers continue to monitor exposures related to PFAS, wildfires, sexual misconduct, human trafficking, liquor liability, privacy, biometric data, benzene, climate change, generative AI, microplastics, and any other products which may present headline risk. </a:t>
            </a:r>
            <a:endParaRPr/>
          </a:p>
          <a:p>
            <a:pPr indent="-257175" lvl="0" marL="257175" rtl="0" algn="l">
              <a:lnSpc>
                <a:spcPct val="90000"/>
              </a:lnSpc>
              <a:spcBef>
                <a:spcPts val="750"/>
              </a:spcBef>
              <a:spcAft>
                <a:spcPts val="0"/>
              </a:spcAft>
              <a:buSzPts val="1140"/>
              <a:buFont typeface="Arial"/>
              <a:buChar char="•"/>
            </a:pPr>
            <a:r>
              <a:rPr lang="en-US" sz="1200"/>
              <a:t>There are heightened fears about taking cases to jury verdict. </a:t>
            </a:r>
            <a:endParaRPr/>
          </a:p>
          <a:p>
            <a:pPr indent="-257175" lvl="1" marL="525449" rtl="0" algn="l">
              <a:lnSpc>
                <a:spcPct val="90000"/>
              </a:lnSpc>
              <a:spcBef>
                <a:spcPts val="375"/>
              </a:spcBef>
              <a:spcAft>
                <a:spcPts val="0"/>
              </a:spcAft>
              <a:buSzPts val="1140"/>
              <a:buChar char="•"/>
            </a:pPr>
            <a:r>
              <a:rPr lang="en-US" sz="1200"/>
              <a:t>The plaintiff’s bar remains well-funded and organized.</a:t>
            </a:r>
            <a:endParaRPr/>
          </a:p>
          <a:p>
            <a:pPr indent="-257175" lvl="1" marL="525449" rtl="0" algn="l">
              <a:lnSpc>
                <a:spcPct val="90000"/>
              </a:lnSpc>
              <a:spcBef>
                <a:spcPts val="375"/>
              </a:spcBef>
              <a:spcAft>
                <a:spcPts val="0"/>
              </a:spcAft>
              <a:buSzPts val="1140"/>
              <a:buChar char="•"/>
            </a:pPr>
            <a:r>
              <a:rPr lang="en-US" sz="1200"/>
              <a:t>Lower limits reduce insurer incentives to fight.</a:t>
            </a:r>
            <a:endParaRPr/>
          </a:p>
          <a:p>
            <a:pPr indent="-257175" lvl="1" marL="525449" rtl="0" algn="l">
              <a:lnSpc>
                <a:spcPct val="90000"/>
              </a:lnSpc>
              <a:spcBef>
                <a:spcPts val="375"/>
              </a:spcBef>
              <a:spcAft>
                <a:spcPts val="0"/>
              </a:spcAft>
              <a:buSzPts val="1140"/>
              <a:buChar char="•"/>
            </a:pPr>
            <a:r>
              <a:rPr lang="en-US" sz="1200"/>
              <a:t>Proactive litigation/settlement strategies are critical.</a:t>
            </a:r>
            <a:endParaRPr/>
          </a:p>
        </p:txBody>
      </p:sp>
      <p:sp>
        <p:nvSpPr>
          <p:cNvPr id="99" name="Google Shape;99;p6"/>
          <p:cNvSpPr txBox="1"/>
          <p:nvPr>
            <p:ph idx="11" type="ftr"/>
          </p:nvPr>
        </p:nvSpPr>
        <p:spPr>
          <a:xfrm>
            <a:off x="6293644" y="3700186"/>
            <a:ext cx="2593181" cy="183356"/>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1400"/>
              <a:buNone/>
            </a:pPr>
            <a:r>
              <a:rPr lang="en-US">
                <a:solidFill>
                  <a:srgbClr val="5C5C5B"/>
                </a:solidFill>
                <a:latin typeface="Quattrocento Sans"/>
                <a:ea typeface="Quattrocento Sans"/>
                <a:cs typeface="Quattrocento Sans"/>
                <a:sym typeface="Quattrocento Sans"/>
              </a:rPr>
              <a:t>CIAB : Q1 2025 Benchmark Report</a:t>
            </a:r>
            <a:endParaRPr/>
          </a:p>
        </p:txBody>
      </p:sp>
      <p:graphicFrame>
        <p:nvGraphicFramePr>
          <p:cNvPr id="100" name="Google Shape;100;p6"/>
          <p:cNvGraphicFramePr/>
          <p:nvPr/>
        </p:nvGraphicFramePr>
        <p:xfrm>
          <a:off x="6293644" y="1371599"/>
          <a:ext cx="3000000" cy="3000000"/>
        </p:xfrm>
        <a:graphic>
          <a:graphicData uri="http://schemas.openxmlformats.org/drawingml/2006/table">
            <a:tbl>
              <a:tblPr>
                <a:noFill/>
                <a:tableStyleId>{BDC0C504-4D81-4C80-B1F3-F6946B97D08F}</a:tableStyleId>
              </a:tblPr>
              <a:tblGrid>
                <a:gridCol w="518625"/>
                <a:gridCol w="518625"/>
                <a:gridCol w="518625"/>
                <a:gridCol w="518625"/>
                <a:gridCol w="518625"/>
              </a:tblGrid>
              <a:tr h="233175">
                <a:tc gridSpan="5">
                  <a:txBody>
                    <a:bodyPr/>
                    <a:lstStyle/>
                    <a:p>
                      <a:pPr indent="0" lvl="0" marL="0" marR="0" rtl="0" algn="l">
                        <a:lnSpc>
                          <a:spcPct val="100000"/>
                        </a:lnSpc>
                        <a:spcBef>
                          <a:spcPts val="0"/>
                        </a:spcBef>
                        <a:spcAft>
                          <a:spcPts val="0"/>
                        </a:spcAft>
                        <a:buClr>
                          <a:srgbClr val="000000"/>
                        </a:buClr>
                        <a:buSzPts val="1100"/>
                        <a:buFont typeface="Sarabun"/>
                        <a:buNone/>
                      </a:pPr>
                      <a:r>
                        <a:rPr b="1" i="0" lang="en-US" sz="1100" u="none" cap="none" strike="noStrike">
                          <a:solidFill>
                            <a:srgbClr val="000000"/>
                          </a:solidFill>
                          <a:latin typeface="Sarabun"/>
                          <a:ea typeface="Sarabun"/>
                          <a:cs typeface="Sarabun"/>
                          <a:sym typeface="Sarabun"/>
                        </a:rPr>
                        <a:t>RATE RANGE</a:t>
                      </a:r>
                      <a:endParaRPr sz="1400" u="none" cap="none" strike="noStrike"/>
                    </a:p>
                  </a:txBody>
                  <a:tcPr marT="36575" marB="36575"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210300">
                <a:tc gridSpan="5">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8% to 13% rate increase</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177800">
                <a:tc gridSpan="5">
                  <a:txBody>
                    <a:bodyPr/>
                    <a:lstStyle/>
                    <a:p>
                      <a:pPr indent="0" lvl="0" marL="0" marR="0" rtl="0" algn="l">
                        <a:lnSpc>
                          <a:spcPct val="100000"/>
                        </a:lnSpc>
                        <a:spcBef>
                          <a:spcPts val="0"/>
                        </a:spcBef>
                        <a:spcAft>
                          <a:spcPts val="0"/>
                        </a:spcAft>
                        <a:buClr>
                          <a:srgbClr val="000000"/>
                        </a:buClr>
                        <a:buSzPts val="100"/>
                        <a:buFont typeface="Arial"/>
                        <a:buNone/>
                      </a:pPr>
                      <a:r>
                        <a:t/>
                      </a:r>
                      <a:endParaRPr b="1" sz="1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006291"/>
                        </a:gs>
                        <a:gs pos="52999">
                          <a:schemeClr val="accent3"/>
                        </a:gs>
                        <a:gs pos="100000">
                          <a:srgbClr val="75818F"/>
                        </a:gs>
                      </a:gsLst>
                      <a:lin ang="0" scaled="0"/>
                    </a:gradFill>
                  </a:tcPr>
                </a:tc>
                <a:tc hMerge="1"/>
                <a:tc hMerge="1"/>
                <a:tc hMerge="1"/>
                <a:tc hMerge="1"/>
              </a:tr>
              <a:tr h="210300">
                <a:tc>
                  <a:txBody>
                    <a:bodyPr/>
                    <a:lstStyle/>
                    <a:p>
                      <a:pPr indent="0" lvl="0" marL="0" marR="0" rtl="0" algn="l">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1" name="Google Shape;101;p6"/>
          <p:cNvSpPr txBox="1"/>
          <p:nvPr/>
        </p:nvSpPr>
        <p:spPr>
          <a:xfrm>
            <a:off x="6222206" y="2258614"/>
            <a:ext cx="19055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Quattrocento Sans"/>
                <a:ea typeface="Quattrocento Sans"/>
                <a:cs typeface="Quattrocento Sans"/>
                <a:sym typeface="Quattrocento Sans"/>
              </a:rPr>
              <a:t>BENCHMARKING</a:t>
            </a:r>
            <a:endParaRPr b="0" i="0" sz="1400" u="none" cap="none" strike="noStrike">
              <a:solidFill>
                <a:srgbClr val="000000"/>
              </a:solidFill>
              <a:latin typeface="Arial"/>
              <a:ea typeface="Arial"/>
              <a:cs typeface="Arial"/>
              <a:sym typeface="Arial"/>
            </a:endParaRPr>
          </a:p>
        </p:txBody>
      </p:sp>
      <p:pic>
        <p:nvPicPr>
          <p:cNvPr id="102" name="Google Shape;102;p6"/>
          <p:cNvPicPr preferRelativeResize="0"/>
          <p:nvPr/>
        </p:nvPicPr>
        <p:blipFill rotWithShape="1">
          <a:blip r:embed="rId3">
            <a:alphaModFix/>
          </a:blip>
          <a:srcRect b="41459" l="43504" r="44617" t="41119"/>
          <a:stretch/>
        </p:blipFill>
        <p:spPr>
          <a:xfrm>
            <a:off x="7708439" y="1779764"/>
            <a:ext cx="130302" cy="168791"/>
          </a:xfrm>
          <a:prstGeom prst="rect">
            <a:avLst/>
          </a:prstGeom>
          <a:noFill/>
          <a:ln>
            <a:noFill/>
          </a:ln>
        </p:spPr>
      </p:pic>
      <p:graphicFrame>
        <p:nvGraphicFramePr>
          <p:cNvPr id="103" name="Google Shape;103;p6"/>
          <p:cNvGraphicFramePr/>
          <p:nvPr/>
        </p:nvGraphicFramePr>
        <p:xfrm>
          <a:off x="6293644" y="2543834"/>
          <a:ext cx="3000000" cy="3000000"/>
        </p:xfrm>
        <a:graphic>
          <a:graphicData uri="http://schemas.openxmlformats.org/drawingml/2006/table">
            <a:tbl>
              <a:tblPr bandRow="1" firstRow="1" lastRow="1">
                <a:noFill/>
                <a:tableStyleId>{BDC0C504-4D81-4C80-B1F3-F6946B97D08F}</a:tableStyleId>
              </a:tblPr>
              <a:tblGrid>
                <a:gridCol w="1338650"/>
                <a:gridCol w="1254525"/>
              </a:tblGrid>
              <a:tr h="171450">
                <a:tc>
                  <a:txBody>
                    <a:bodyPr/>
                    <a:lstStyle/>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Quarter</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Median </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171450">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Q1</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71450">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Q2</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5%</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71450">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5%</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71450">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5%</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71450">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2025 Q1</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bl>
          </a:graphicData>
        </a:graphic>
      </p:graphicFrame>
      <p:sp>
        <p:nvSpPr>
          <p:cNvPr id="104" name="Google Shape;104;p6"/>
          <p:cNvSpPr txBox="1"/>
          <p:nvPr/>
        </p:nvSpPr>
        <p:spPr>
          <a:xfrm>
            <a:off x="242450" y="784075"/>
            <a:ext cx="393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rPr>
              <a:t>{{Policies.Policy.Key}:hide-block-if(value != "GL")}</a:t>
            </a:r>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471954" y="491371"/>
            <a:ext cx="8200094" cy="292709"/>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Sarabun"/>
              <a:buNone/>
            </a:pPr>
            <a:r>
              <a:rPr lang="en-US">
                <a:latin typeface="Sarabun"/>
                <a:ea typeface="Sarabun"/>
                <a:cs typeface="Sarabun"/>
                <a:sym typeface="Sarabun"/>
              </a:rPr>
              <a:t>Automobile/General Liability </a:t>
            </a:r>
            <a:r>
              <a:rPr lang="en-US"/>
              <a:t>Av</a:t>
            </a:r>
            <a:r>
              <a:rPr lang="en-US">
                <a:latin typeface="Sarabun"/>
                <a:ea typeface="Sarabun"/>
                <a:cs typeface="Sarabun"/>
                <a:sym typeface="Sarabun"/>
              </a:rPr>
              <a:t>erage </a:t>
            </a:r>
            <a:r>
              <a:rPr lang="en-US"/>
              <a:t>R</a:t>
            </a:r>
            <a:r>
              <a:rPr lang="en-US">
                <a:latin typeface="Sarabun"/>
                <a:ea typeface="Sarabun"/>
                <a:cs typeface="Sarabun"/>
                <a:sym typeface="Sarabun"/>
              </a:rPr>
              <a:t>ate </a:t>
            </a:r>
            <a:r>
              <a:rPr lang="en-US"/>
              <a:t>I</a:t>
            </a:r>
            <a:r>
              <a:rPr lang="en-US">
                <a:latin typeface="Sarabun"/>
                <a:ea typeface="Sarabun"/>
                <a:cs typeface="Sarabun"/>
                <a:sym typeface="Sarabun"/>
              </a:rPr>
              <a:t>ncreases</a:t>
            </a:r>
            <a:endParaRPr/>
          </a:p>
        </p:txBody>
      </p:sp>
      <p:graphicFrame>
        <p:nvGraphicFramePr>
          <p:cNvPr id="110" name="Google Shape;110;p8"/>
          <p:cNvGraphicFramePr/>
          <p:nvPr/>
        </p:nvGraphicFramePr>
        <p:xfrm>
          <a:off x="457200" y="1371600"/>
          <a:ext cx="8229600" cy="3134916"/>
        </p:xfrm>
        <a:graphic>
          <a:graphicData uri="http://schemas.openxmlformats.org/drawingml/2006/chart">
            <c:chart r:id="rId3"/>
          </a:graphicData>
        </a:graphic>
      </p:graphicFrame>
      <p:sp>
        <p:nvSpPr>
          <p:cNvPr id="111" name="Google Shape;111;p8"/>
          <p:cNvSpPr txBox="1"/>
          <p:nvPr>
            <p:ph idx="11" type="ftr"/>
          </p:nvPr>
        </p:nvSpPr>
        <p:spPr>
          <a:xfrm>
            <a:off x="457200" y="4664954"/>
            <a:ext cx="8229600" cy="80791"/>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1400"/>
              <a:buNone/>
            </a:pPr>
            <a:r>
              <a:rPr lang="en-US">
                <a:solidFill>
                  <a:schemeClr val="lt2"/>
                </a:solidFill>
                <a:latin typeface="Sarabun"/>
                <a:ea typeface="Sarabun"/>
                <a:cs typeface="Sarabun"/>
                <a:sym typeface="Sarabun"/>
              </a:rPr>
              <a:t>Source: Lockton P&amp;C Edge Benchmarking Report, Q1 2025; median rate changes year over year shown; figures shown on a PPM basis and do not reflect true, exposure-adjusted rate changes</a:t>
            </a:r>
            <a:endParaRPr/>
          </a:p>
        </p:txBody>
      </p:sp>
      <p:sp>
        <p:nvSpPr>
          <p:cNvPr id="112" name="Google Shape;112;p8"/>
          <p:cNvSpPr txBox="1"/>
          <p:nvPr/>
        </p:nvSpPr>
        <p:spPr>
          <a:xfrm>
            <a:off x="242450" y="784075"/>
            <a:ext cx="3936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000">
                <a:solidFill>
                  <a:schemeClr val="dk1"/>
                </a:solidFill>
              </a:rPr>
              <a:t>{{Policies.Policy.Key}:hide-block-if(value != "AUTO")}</a:t>
            </a:r>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txBox="1"/>
          <p:nvPr>
            <p:ph type="title"/>
          </p:nvPr>
        </p:nvSpPr>
        <p:spPr>
          <a:xfrm>
            <a:off x="467917" y="484627"/>
            <a:ext cx="5400675" cy="415499"/>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100"/>
              <a:buFont typeface="Sarabun"/>
              <a:buNone/>
            </a:pPr>
            <a:r>
              <a:rPr lang="en-US"/>
              <a:t>Automobile Liability</a:t>
            </a:r>
            <a:endParaRPr/>
          </a:p>
        </p:txBody>
      </p:sp>
      <p:sp>
        <p:nvSpPr>
          <p:cNvPr id="119" name="Google Shape;119;p9"/>
          <p:cNvSpPr txBox="1"/>
          <p:nvPr>
            <p:ph idx="1" type="body"/>
          </p:nvPr>
        </p:nvSpPr>
        <p:spPr>
          <a:xfrm>
            <a:off x="467916" y="1360570"/>
            <a:ext cx="5400674" cy="3263504"/>
          </a:xfrm>
          <a:prstGeom prst="rect">
            <a:avLst/>
          </a:prstGeom>
          <a:noFill/>
          <a:ln>
            <a:noFill/>
          </a:ln>
        </p:spPr>
        <p:txBody>
          <a:bodyPr anchorCtr="0" anchor="t" bIns="0" lIns="0" spcFirstLastPara="1" rIns="0" wrap="square" tIns="0">
            <a:noAutofit/>
          </a:bodyPr>
          <a:lstStyle/>
          <a:p>
            <a:pPr indent="-257175" lvl="0" marL="257175" rtl="0" algn="l">
              <a:lnSpc>
                <a:spcPct val="90000"/>
              </a:lnSpc>
              <a:spcBef>
                <a:spcPts val="0"/>
              </a:spcBef>
              <a:spcAft>
                <a:spcPts val="0"/>
              </a:spcAft>
              <a:buSzPts val="998"/>
              <a:buFont typeface="Arial"/>
              <a:buChar char="•"/>
            </a:pPr>
            <a:r>
              <a:rPr lang="en-US" sz="1050"/>
              <a:t>Auto liability rates have continued to rise steadily since 2011, yet the combined ratio remains at a 109 through the end of 2024.</a:t>
            </a:r>
            <a:endParaRPr/>
          </a:p>
          <a:p>
            <a:pPr indent="-257171" lvl="1" marL="525449" rtl="0" algn="l">
              <a:lnSpc>
                <a:spcPct val="90000"/>
              </a:lnSpc>
              <a:spcBef>
                <a:spcPts val="375"/>
              </a:spcBef>
              <a:spcAft>
                <a:spcPts val="0"/>
              </a:spcAft>
              <a:buSzPts val="998"/>
              <a:buChar char="•"/>
            </a:pPr>
            <a:r>
              <a:rPr lang="en-US" sz="1050"/>
              <a:t>Claim severity rose 39% from 2019 to 2024.</a:t>
            </a:r>
            <a:endParaRPr/>
          </a:p>
          <a:p>
            <a:pPr indent="-257171" lvl="1" marL="525449" rtl="0" algn="l">
              <a:lnSpc>
                <a:spcPct val="90000"/>
              </a:lnSpc>
              <a:spcBef>
                <a:spcPts val="375"/>
              </a:spcBef>
              <a:spcAft>
                <a:spcPts val="0"/>
              </a:spcAft>
              <a:buSzPts val="998"/>
              <a:buChar char="•"/>
            </a:pPr>
            <a:r>
              <a:rPr lang="en-US" sz="1050"/>
              <a:t>Traffic fatalities are up 13.5% (34,247) according to the NHTSA since 2019.</a:t>
            </a:r>
            <a:endParaRPr/>
          </a:p>
          <a:p>
            <a:pPr indent="-257171" lvl="1" marL="525449" rtl="0" algn="l">
              <a:lnSpc>
                <a:spcPct val="90000"/>
              </a:lnSpc>
              <a:spcBef>
                <a:spcPts val="375"/>
              </a:spcBef>
              <a:spcAft>
                <a:spcPts val="0"/>
              </a:spcAft>
              <a:buSzPts val="998"/>
              <a:buChar char="•"/>
            </a:pPr>
            <a:r>
              <a:rPr lang="en-US" sz="1050"/>
              <a:t>Economic/social inflation, distracted driving, and rising medical costs continue to contribute to increased loss severity.</a:t>
            </a:r>
            <a:endParaRPr/>
          </a:p>
          <a:p>
            <a:pPr indent="-257171" lvl="1" marL="525449" rtl="0" algn="l">
              <a:lnSpc>
                <a:spcPct val="90000"/>
              </a:lnSpc>
              <a:spcBef>
                <a:spcPts val="375"/>
              </a:spcBef>
              <a:spcAft>
                <a:spcPts val="0"/>
              </a:spcAft>
              <a:buSzPts val="998"/>
              <a:buChar char="•"/>
            </a:pPr>
            <a:r>
              <a:rPr lang="en-US" sz="1050"/>
              <a:t>The commercial auto insurance sector marked its worst performance in 2023, with $5 billion in underwriting losses. 2024 was only modestly improved. </a:t>
            </a:r>
            <a:endParaRPr/>
          </a:p>
          <a:p>
            <a:pPr indent="-257171" lvl="1" marL="525449" rtl="0" algn="l">
              <a:lnSpc>
                <a:spcPct val="90000"/>
              </a:lnSpc>
              <a:spcBef>
                <a:spcPts val="375"/>
              </a:spcBef>
              <a:spcAft>
                <a:spcPts val="0"/>
              </a:spcAft>
              <a:buSzPts val="998"/>
              <a:buChar char="•"/>
            </a:pPr>
            <a:r>
              <a:rPr lang="en-US" sz="1050"/>
              <a:t>Auto losses are having a spillover effect into umbrella/excess casualty.</a:t>
            </a:r>
            <a:endParaRPr/>
          </a:p>
          <a:p>
            <a:pPr indent="-257175" lvl="0" marL="257175" rtl="0" algn="l">
              <a:lnSpc>
                <a:spcPct val="90000"/>
              </a:lnSpc>
              <a:spcBef>
                <a:spcPts val="750"/>
              </a:spcBef>
              <a:spcAft>
                <a:spcPts val="0"/>
              </a:spcAft>
              <a:buSzPts val="998"/>
              <a:buFont typeface="Arial"/>
              <a:buChar char="•"/>
            </a:pPr>
            <a:r>
              <a:rPr lang="en-US" sz="1050"/>
              <a:t>As delivery has become an important part of many companies’ business model, underwriter concerns around contingent and non-owned liability exposures are increasing.</a:t>
            </a:r>
            <a:endParaRPr/>
          </a:p>
          <a:p>
            <a:pPr indent="-257175" lvl="0" marL="257175" rtl="0" algn="l">
              <a:lnSpc>
                <a:spcPct val="90000"/>
              </a:lnSpc>
              <a:spcBef>
                <a:spcPts val="750"/>
              </a:spcBef>
              <a:spcAft>
                <a:spcPts val="0"/>
              </a:spcAft>
              <a:buSzPts val="998"/>
              <a:buFont typeface="Arial"/>
              <a:buChar char="•"/>
            </a:pPr>
            <a:r>
              <a:rPr lang="en-US" sz="1050"/>
              <a:t>For large fleets: Alternative risk products such as corridors, buffer layers, and structured risk policies are increasingly necessary to meet rising minimum umbrella attachments.</a:t>
            </a:r>
            <a:endParaRPr/>
          </a:p>
        </p:txBody>
      </p:sp>
      <p:sp>
        <p:nvSpPr>
          <p:cNvPr id="120" name="Google Shape;120;p9"/>
          <p:cNvSpPr txBox="1"/>
          <p:nvPr>
            <p:ph idx="11" type="ftr"/>
          </p:nvPr>
        </p:nvSpPr>
        <p:spPr>
          <a:xfrm>
            <a:off x="6293325" y="3844489"/>
            <a:ext cx="2593500" cy="18288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1400"/>
              <a:buNone/>
            </a:pPr>
            <a:r>
              <a:rPr lang="en-US">
                <a:solidFill>
                  <a:srgbClr val="5C5C5B"/>
                </a:solidFill>
                <a:latin typeface="Quattrocento Sans"/>
                <a:ea typeface="Quattrocento Sans"/>
                <a:cs typeface="Quattrocento Sans"/>
                <a:sym typeface="Quattrocento Sans"/>
              </a:rPr>
              <a:t>CIAB : Q1 2025 Benchmark Report</a:t>
            </a:r>
            <a:endParaRPr/>
          </a:p>
        </p:txBody>
      </p:sp>
      <p:graphicFrame>
        <p:nvGraphicFramePr>
          <p:cNvPr id="121" name="Google Shape;121;p9"/>
          <p:cNvGraphicFramePr/>
          <p:nvPr/>
        </p:nvGraphicFramePr>
        <p:xfrm>
          <a:off x="6293644" y="1371599"/>
          <a:ext cx="3000000" cy="3000000"/>
        </p:xfrm>
        <a:graphic>
          <a:graphicData uri="http://schemas.openxmlformats.org/drawingml/2006/table">
            <a:tbl>
              <a:tblPr>
                <a:noFill/>
                <a:tableStyleId>{BDC0C504-4D81-4C80-B1F3-F6946B97D08F}</a:tableStyleId>
              </a:tblPr>
              <a:tblGrid>
                <a:gridCol w="518625"/>
                <a:gridCol w="518625"/>
                <a:gridCol w="518625"/>
                <a:gridCol w="518625"/>
                <a:gridCol w="518625"/>
              </a:tblGrid>
              <a:tr h="233175">
                <a:tc gridSpan="5">
                  <a:txBody>
                    <a:bodyPr/>
                    <a:lstStyle/>
                    <a:p>
                      <a:pPr indent="0" lvl="0" marL="0" marR="0" rtl="0" algn="l">
                        <a:lnSpc>
                          <a:spcPct val="100000"/>
                        </a:lnSpc>
                        <a:spcBef>
                          <a:spcPts val="0"/>
                        </a:spcBef>
                        <a:spcAft>
                          <a:spcPts val="0"/>
                        </a:spcAft>
                        <a:buClr>
                          <a:srgbClr val="000000"/>
                        </a:buClr>
                        <a:buSzPts val="1100"/>
                        <a:buFont typeface="Sarabun"/>
                        <a:buNone/>
                      </a:pPr>
                      <a:r>
                        <a:rPr b="1" i="0" lang="en-US" sz="1100" u="none" cap="none" strike="noStrike">
                          <a:solidFill>
                            <a:srgbClr val="000000"/>
                          </a:solidFill>
                          <a:latin typeface="Sarabun"/>
                          <a:ea typeface="Sarabun"/>
                          <a:cs typeface="Sarabun"/>
                          <a:sym typeface="Sarabun"/>
                        </a:rPr>
                        <a:t>RATE RANGE</a:t>
                      </a:r>
                      <a:endParaRPr sz="1400" u="none" cap="none" strike="noStrike"/>
                    </a:p>
                  </a:txBody>
                  <a:tcPr marT="36575" marB="36575"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210300">
                <a:tc gridSpan="5">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10% to 15% rate increase</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r>
              <a:tr h="177800">
                <a:tc gridSpan="5">
                  <a:txBody>
                    <a:bodyPr/>
                    <a:lstStyle/>
                    <a:p>
                      <a:pPr indent="0" lvl="0" marL="0" marR="0" rtl="0" algn="l">
                        <a:lnSpc>
                          <a:spcPct val="100000"/>
                        </a:lnSpc>
                        <a:spcBef>
                          <a:spcPts val="0"/>
                        </a:spcBef>
                        <a:spcAft>
                          <a:spcPts val="0"/>
                        </a:spcAft>
                        <a:buClr>
                          <a:srgbClr val="000000"/>
                        </a:buClr>
                        <a:buSzPts val="100"/>
                        <a:buFont typeface="Arial"/>
                        <a:buNone/>
                      </a:pPr>
                      <a:r>
                        <a:t/>
                      </a:r>
                      <a:endParaRPr b="1" sz="1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006291"/>
                        </a:gs>
                        <a:gs pos="52999">
                          <a:schemeClr val="accent3"/>
                        </a:gs>
                        <a:gs pos="100000">
                          <a:srgbClr val="75818F"/>
                        </a:gs>
                      </a:gsLst>
                      <a:lin ang="0" scaled="0"/>
                    </a:gradFill>
                  </a:tcPr>
                </a:tc>
                <a:tc hMerge="1"/>
                <a:tc hMerge="1"/>
                <a:tc hMerge="1"/>
                <a:tc hMerge="1"/>
              </a:tr>
              <a:tr h="210300">
                <a:tc>
                  <a:txBody>
                    <a:bodyPr/>
                    <a:lstStyle/>
                    <a:p>
                      <a:pPr indent="0" lvl="0" marL="0" marR="0" rtl="0" algn="l">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Sarabun"/>
                        <a:ea typeface="Sarabun"/>
                        <a:cs typeface="Sarabun"/>
                        <a:sym typeface="Sarabun"/>
                      </a:endParaRPr>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b="1" lang="en-US" sz="900" u="none" cap="none" strike="noStrike">
                          <a:latin typeface="Sarabun"/>
                          <a:ea typeface="Sarabun"/>
                          <a:cs typeface="Sarabun"/>
                          <a:sym typeface="Sarabun"/>
                        </a:rPr>
                        <a:t>50%</a:t>
                      </a:r>
                      <a:endParaRPr sz="1400" u="none" cap="none" strike="noStrike"/>
                    </a:p>
                  </a:txBody>
                  <a:tcPr marT="36575" marB="365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2" name="Google Shape;122;p9"/>
          <p:cNvSpPr txBox="1"/>
          <p:nvPr/>
        </p:nvSpPr>
        <p:spPr>
          <a:xfrm>
            <a:off x="6222206" y="2401489"/>
            <a:ext cx="190559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Sarabun"/>
                <a:ea typeface="Sarabun"/>
                <a:cs typeface="Sarabun"/>
                <a:sym typeface="Sarabun"/>
              </a:rPr>
              <a:t>BENCHMARKING</a:t>
            </a:r>
            <a:endParaRPr b="0" i="0" sz="1400" u="none" cap="none" strike="noStrike">
              <a:solidFill>
                <a:srgbClr val="000000"/>
              </a:solidFill>
              <a:latin typeface="Arial"/>
              <a:ea typeface="Arial"/>
              <a:cs typeface="Arial"/>
              <a:sym typeface="Arial"/>
            </a:endParaRPr>
          </a:p>
        </p:txBody>
      </p:sp>
      <p:graphicFrame>
        <p:nvGraphicFramePr>
          <p:cNvPr id="123" name="Google Shape;123;p9"/>
          <p:cNvGraphicFramePr/>
          <p:nvPr/>
        </p:nvGraphicFramePr>
        <p:xfrm>
          <a:off x="6293644" y="2711799"/>
          <a:ext cx="3000000" cy="3000000"/>
        </p:xfrm>
        <a:graphic>
          <a:graphicData uri="http://schemas.openxmlformats.org/drawingml/2006/table">
            <a:tbl>
              <a:tblPr bandRow="1" firstRow="1" lastRow="1">
                <a:noFill/>
                <a:tableStyleId>{BDC0C504-4D81-4C80-B1F3-F6946B97D08F}</a:tableStyleId>
              </a:tblPr>
              <a:tblGrid>
                <a:gridCol w="1338650"/>
                <a:gridCol w="1254525"/>
              </a:tblGrid>
              <a:tr h="171450">
                <a:tc>
                  <a:txBody>
                    <a:bodyPr/>
                    <a:lstStyle/>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Quarter</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solidFill>
                            <a:schemeClr val="lt1"/>
                          </a:solidFill>
                          <a:latin typeface="Sarabun"/>
                          <a:ea typeface="Sarabun"/>
                          <a:cs typeface="Sarabun"/>
                          <a:sym typeface="Sarabun"/>
                        </a:rPr>
                        <a:t>Median </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16572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Q1</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10%</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6572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Q2</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9%</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6572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Q3</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9%</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6572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2024 Q4</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9%</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r h="165725">
                <a:tc>
                  <a:txBody>
                    <a:bodyPr/>
                    <a:lstStyle/>
                    <a:p>
                      <a:pPr indent="0" lvl="0" marL="0" marR="0" rtl="0" algn="l">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2025 Q1</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Sarabun"/>
                        <a:buNone/>
                      </a:pPr>
                      <a:r>
                        <a:rPr b="1" lang="en-US" sz="800" u="none" cap="none" strike="noStrike">
                          <a:latin typeface="Sarabun"/>
                          <a:ea typeface="Sarabun"/>
                          <a:cs typeface="Sarabun"/>
                          <a:sym typeface="Sarabun"/>
                        </a:rPr>
                        <a:t>10% </a:t>
                      </a:r>
                      <a:endParaRPr sz="1400" u="none" cap="none" strike="noStrike"/>
                    </a:p>
                  </a:txBody>
                  <a:tcPr marT="25725" marB="25725"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8A3AC"/>
                      </a:solidFill>
                      <a:prstDash val="solid"/>
                      <a:round/>
                      <a:headEnd len="sm" w="sm" type="none"/>
                      <a:tailEnd len="sm" w="sm" type="none"/>
                    </a:lnT>
                    <a:lnB cap="flat" cmpd="sng" w="9525">
                      <a:solidFill>
                        <a:srgbClr val="98A3AC"/>
                      </a:solidFill>
                      <a:prstDash val="solid"/>
                      <a:round/>
                      <a:headEnd len="sm" w="sm" type="none"/>
                      <a:tailEnd len="sm" w="sm" type="none"/>
                    </a:lnB>
                    <a:solidFill>
                      <a:srgbClr val="DCE0E3"/>
                    </a:solidFill>
                  </a:tcPr>
                </a:tc>
              </a:tr>
            </a:tbl>
          </a:graphicData>
        </a:graphic>
      </p:graphicFrame>
      <p:sp>
        <p:nvSpPr>
          <p:cNvPr id="124" name="Google Shape;124;p9"/>
          <p:cNvSpPr txBox="1"/>
          <p:nvPr/>
        </p:nvSpPr>
        <p:spPr>
          <a:xfrm>
            <a:off x="467916" y="4441508"/>
            <a:ext cx="5400674" cy="18288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525"/>
              <a:buFont typeface="Arial"/>
              <a:buNone/>
            </a:pPr>
            <a:r>
              <a:rPr b="0" i="0" lang="en-US" sz="525" u="none" cap="none" strike="noStrike">
                <a:solidFill>
                  <a:srgbClr val="B9B9B8"/>
                </a:solidFill>
                <a:latin typeface="Quattrocento Sans"/>
                <a:ea typeface="Quattrocento Sans"/>
                <a:cs typeface="Quattrocento Sans"/>
                <a:sym typeface="Quattrocento Sans"/>
              </a:rPr>
              <a:t>* Source: https://www.businesswire.com/news/home/20241024228968/en/Commercial-Auto-Insurance-Declines-in-Underwriting-Profitability</a:t>
            </a:r>
            <a:endParaRPr b="0" i="0" sz="1400" u="none" cap="none" strike="noStrike">
              <a:solidFill>
                <a:srgbClr val="000000"/>
              </a:solidFill>
              <a:latin typeface="Arial"/>
              <a:ea typeface="Arial"/>
              <a:cs typeface="Arial"/>
              <a:sym typeface="Arial"/>
            </a:endParaRPr>
          </a:p>
        </p:txBody>
      </p:sp>
      <p:pic>
        <p:nvPicPr>
          <p:cNvPr id="125" name="Google Shape;125;p9"/>
          <p:cNvPicPr preferRelativeResize="0"/>
          <p:nvPr/>
        </p:nvPicPr>
        <p:blipFill rotWithShape="1">
          <a:blip r:embed="rId3">
            <a:alphaModFix/>
          </a:blip>
          <a:srcRect b="41459" l="43504" r="44617" t="41119"/>
          <a:stretch/>
        </p:blipFill>
        <p:spPr>
          <a:xfrm>
            <a:off x="7798926" y="1779764"/>
            <a:ext cx="130302" cy="168791"/>
          </a:xfrm>
          <a:prstGeom prst="rect">
            <a:avLst/>
          </a:prstGeom>
          <a:noFill/>
          <a:ln>
            <a:noFill/>
          </a:ln>
        </p:spPr>
      </p:pic>
      <p:sp>
        <p:nvSpPr>
          <p:cNvPr id="126" name="Google Shape;126;p9"/>
          <p:cNvSpPr txBox="1"/>
          <p:nvPr/>
        </p:nvSpPr>
        <p:spPr>
          <a:xfrm>
            <a:off x="6293325" y="2115893"/>
            <a:ext cx="2593500" cy="18288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525"/>
              <a:buFont typeface="Arial"/>
              <a:buNone/>
            </a:pPr>
            <a:r>
              <a:rPr b="0" i="0" lang="en-US" sz="525" u="none" cap="none" strike="noStrike">
                <a:solidFill>
                  <a:srgbClr val="5C5C5B"/>
                </a:solidFill>
                <a:latin typeface="Quattrocento Sans"/>
                <a:ea typeface="Quattrocento Sans"/>
                <a:cs typeface="Quattrocento Sans"/>
                <a:sym typeface="Quattrocento Sans"/>
              </a:rPr>
              <a:t>Increases may vary significantly based on risk complexity.</a:t>
            </a:r>
            <a:endParaRPr b="0" i="0" sz="1400" u="none" cap="none" strike="noStrike">
              <a:solidFill>
                <a:srgbClr val="000000"/>
              </a:solidFill>
              <a:latin typeface="Arial"/>
              <a:ea typeface="Arial"/>
              <a:cs typeface="Arial"/>
              <a:sym typeface="Arial"/>
            </a:endParaRPr>
          </a:p>
        </p:txBody>
      </p:sp>
      <p:sp>
        <p:nvSpPr>
          <p:cNvPr id="127" name="Google Shape;127;p9"/>
          <p:cNvSpPr txBox="1"/>
          <p:nvPr/>
        </p:nvSpPr>
        <p:spPr>
          <a:xfrm>
            <a:off x="3550225" y="-92575"/>
            <a:ext cx="4248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rPr>
              <a:t>{{Policies.Policy.Key}:hide-block-if(value != "AUTO")}</a:t>
            </a:r>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p:nvPr/>
        </p:nvSpPr>
        <p:spPr>
          <a:xfrm>
            <a:off x="3247097" y="1546166"/>
            <a:ext cx="2272554" cy="1155470"/>
          </a:xfrm>
          <a:prstGeom prst="rect">
            <a:avLst/>
          </a:prstGeom>
          <a:solidFill>
            <a:srgbClr val="FFFF00"/>
          </a:solidFill>
          <a:ln cap="flat" cmpd="sng" w="19050">
            <a:solidFill>
              <a:srgbClr val="0049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Account Associate to replace this full slide for each line of coverage’s market conditions. These are included at the end of this shell presentation. </a:t>
            </a:r>
            <a:endParaRPr b="0" i="0" sz="1400" u="none" cap="none" strike="noStrike">
              <a:solidFill>
                <a:srgbClr val="000000"/>
              </a:solidFill>
              <a:latin typeface="Arial"/>
              <a:ea typeface="Arial"/>
              <a:cs typeface="Arial"/>
              <a:sym typeface="Arial"/>
            </a:endParaRPr>
          </a:p>
        </p:txBody>
      </p:sp>
      <p:sp>
        <p:nvSpPr>
          <p:cNvPr id="134" name="Google Shape;134;p10"/>
          <p:cNvSpPr txBox="1"/>
          <p:nvPr/>
        </p:nvSpPr>
        <p:spPr>
          <a:xfrm>
            <a:off x="0" y="62345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{{Policies.Policy.Key}}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type="title"/>
          </p:nvPr>
        </p:nvSpPr>
        <p:spPr>
          <a:xfrm>
            <a:off x="371999" y="349970"/>
            <a:ext cx="6399751" cy="57318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100"/>
              <a:buFont typeface="Sarabun ExtraLight"/>
              <a:buNone/>
            </a:pPr>
            <a:r>
              <a:rPr lang="en-US">
                <a:solidFill>
                  <a:schemeClr val="dk1"/>
                </a:solidFill>
              </a:rPr>
              <a:t>{{Policies.Policy.LineOfCoverage}} Benchmark Analysis [&amp; Analytics]</a:t>
            </a:r>
            <a:endParaRPr/>
          </a:p>
        </p:txBody>
      </p:sp>
      <p:sp>
        <p:nvSpPr>
          <p:cNvPr id="141" name="Google Shape;141;p11"/>
          <p:cNvSpPr txBox="1"/>
          <p:nvPr/>
        </p:nvSpPr>
        <p:spPr>
          <a:xfrm>
            <a:off x="3142800" y="2202418"/>
            <a:ext cx="28584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Sarabun"/>
                <a:ea typeface="Sarabun"/>
                <a:cs typeface="Sarabun"/>
                <a:sym typeface="Sarabun"/>
              </a:rPr>
              <a:t>[Insert Analytics Chart]</a:t>
            </a:r>
            <a:endParaRPr b="0" i="0" sz="1400" u="none" cap="none" strike="noStrike">
              <a:solidFill>
                <a:srgbClr val="000000"/>
              </a:solidFill>
              <a:latin typeface="Arial"/>
              <a:ea typeface="Arial"/>
              <a:cs typeface="Arial"/>
              <a:sym typeface="Arial"/>
            </a:endParaRPr>
          </a:p>
        </p:txBody>
      </p:sp>
      <p:sp>
        <p:nvSpPr>
          <p:cNvPr id="142" name="Google Shape;142;p11"/>
          <p:cNvSpPr/>
          <p:nvPr/>
        </p:nvSpPr>
        <p:spPr>
          <a:xfrm>
            <a:off x="6871446" y="58828"/>
            <a:ext cx="2272554" cy="1155470"/>
          </a:xfrm>
          <a:prstGeom prst="rect">
            <a:avLst/>
          </a:prstGeom>
          <a:solidFill>
            <a:srgbClr val="FFFF00"/>
          </a:solidFill>
          <a:ln cap="flat" cmpd="sng" w="19050">
            <a:solidFill>
              <a:srgbClr val="0049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Update with benchmarking of limits, retentions, and pricing. Add additional slides as needed in order to support full required analysis.</a:t>
            </a:r>
            <a:endParaRPr b="0" i="0" sz="1400" u="none" cap="none" strike="noStrike">
              <a:solidFill>
                <a:srgbClr val="000000"/>
              </a:solidFill>
              <a:latin typeface="Arial"/>
              <a:ea typeface="Arial"/>
              <a:cs typeface="Arial"/>
              <a:sym typeface="Arial"/>
            </a:endParaRPr>
          </a:p>
        </p:txBody>
      </p:sp>
      <p:sp>
        <p:nvSpPr>
          <p:cNvPr id="143" name="Google Shape;143;p11"/>
          <p:cNvSpPr txBox="1"/>
          <p:nvPr/>
        </p:nvSpPr>
        <p:spPr>
          <a:xfrm>
            <a:off x="467600" y="171450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{{Policies.Policy.Key}}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type="title"/>
          </p:nvPr>
        </p:nvSpPr>
        <p:spPr>
          <a:xfrm>
            <a:off x="371999" y="349970"/>
            <a:ext cx="6399751" cy="57318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100"/>
              <a:buFont typeface="Sarabun ExtraLight"/>
              <a:buNone/>
            </a:pPr>
            <a:r>
              <a:rPr lang="en-US">
                <a:solidFill>
                  <a:schemeClr val="dk1"/>
                </a:solidFill>
              </a:rPr>
              <a:t> {{Policies.Policy.LineOfCoverage}} Loss History Summary</a:t>
            </a:r>
            <a:endParaRPr/>
          </a:p>
        </p:txBody>
      </p:sp>
      <p:sp>
        <p:nvSpPr>
          <p:cNvPr id="150" name="Google Shape;150;p12"/>
          <p:cNvSpPr txBox="1"/>
          <p:nvPr/>
        </p:nvSpPr>
        <p:spPr>
          <a:xfrm>
            <a:off x="2955192" y="2202418"/>
            <a:ext cx="32336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Sarabun"/>
                <a:ea typeface="Sarabun"/>
                <a:cs typeface="Sarabun"/>
                <a:sym typeface="Sarabun"/>
              </a:rPr>
              <a:t>[Insert Loss Summary Chart]</a:t>
            </a:r>
            <a:endParaRPr b="0" i="0" sz="1400" u="none" cap="none" strike="noStrike">
              <a:solidFill>
                <a:srgbClr val="000000"/>
              </a:solidFill>
              <a:latin typeface="Arial"/>
              <a:ea typeface="Arial"/>
              <a:cs typeface="Arial"/>
              <a:sym typeface="Arial"/>
            </a:endParaRPr>
          </a:p>
        </p:txBody>
      </p:sp>
      <p:sp>
        <p:nvSpPr>
          <p:cNvPr id="151" name="Google Shape;151;p12"/>
          <p:cNvSpPr/>
          <p:nvPr/>
        </p:nvSpPr>
        <p:spPr>
          <a:xfrm>
            <a:off x="7128621" y="0"/>
            <a:ext cx="2015379" cy="1062317"/>
          </a:xfrm>
          <a:prstGeom prst="rect">
            <a:avLst/>
          </a:prstGeom>
          <a:solidFill>
            <a:srgbClr val="FFFF00"/>
          </a:solidFill>
          <a:ln cap="flat" cmpd="sng" w="19050">
            <a:solidFill>
              <a:srgbClr val="0049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The team should include this slide if there is loss development that you believe will impact the renewal or inform the renewal strategy. If there are no meaningful losses, place loss summary slides in the Appendix. </a:t>
            </a:r>
            <a:endParaRPr b="0" i="0" sz="1400" u="none" cap="none" strike="noStrike">
              <a:solidFill>
                <a:srgbClr val="000000"/>
              </a:solidFill>
              <a:latin typeface="Arial"/>
              <a:ea typeface="Arial"/>
              <a:cs typeface="Arial"/>
              <a:sym typeface="Arial"/>
            </a:endParaRPr>
          </a:p>
        </p:txBody>
      </p:sp>
      <p:sp>
        <p:nvSpPr>
          <p:cNvPr id="152" name="Google Shape;152;p12"/>
          <p:cNvSpPr txBox="1"/>
          <p:nvPr/>
        </p:nvSpPr>
        <p:spPr>
          <a:xfrm>
            <a:off x="69275" y="1362688"/>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{{Policies.Policy.Key}}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 Tech">
  <a:themeElements>
    <a:clrScheme name="Lockton">
      <a:dk1>
        <a:srgbClr val="000000"/>
      </a:dk1>
      <a:lt1>
        <a:srgbClr val="FFFFFF"/>
      </a:lt1>
      <a:dk2>
        <a:srgbClr val="00AEEF"/>
      </a:dk2>
      <a:lt2>
        <a:srgbClr val="5B6770"/>
      </a:lt2>
      <a:accent1>
        <a:srgbClr val="00AEEF"/>
      </a:accent1>
      <a:accent2>
        <a:srgbClr val="0083C2"/>
      </a:accent2>
      <a:accent3>
        <a:srgbClr val="34414C"/>
      </a:accent3>
      <a:accent4>
        <a:srgbClr val="737F8B"/>
      </a:accent4>
      <a:accent5>
        <a:srgbClr val="A5ADB6"/>
      </a:accent5>
      <a:accent6>
        <a:srgbClr val="CCD0D5"/>
      </a:accent6>
      <a:hlink>
        <a:srgbClr val="00AEEF"/>
      </a:hlink>
      <a:folHlink>
        <a:srgbClr val="00AEE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1- Tech">
  <a:themeElements>
    <a:clrScheme name="Lockton">
      <a:dk1>
        <a:srgbClr val="000000"/>
      </a:dk1>
      <a:lt1>
        <a:srgbClr val="FFFFFF"/>
      </a:lt1>
      <a:dk2>
        <a:srgbClr val="00AEEF"/>
      </a:dk2>
      <a:lt2>
        <a:srgbClr val="5B6770"/>
      </a:lt2>
      <a:accent1>
        <a:srgbClr val="00AEEF"/>
      </a:accent1>
      <a:accent2>
        <a:srgbClr val="0083C2"/>
      </a:accent2>
      <a:accent3>
        <a:srgbClr val="34414C"/>
      </a:accent3>
      <a:accent4>
        <a:srgbClr val="737F8B"/>
      </a:accent4>
      <a:accent5>
        <a:srgbClr val="A5ADB6"/>
      </a:accent5>
      <a:accent6>
        <a:srgbClr val="CCD0D5"/>
      </a:accent6>
      <a:hlink>
        <a:srgbClr val="00AEEF"/>
      </a:hlink>
      <a:folHlink>
        <a:srgbClr val="00AEE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2024-07-16T21:36:56Z</dcterms:created>
  <dc:creator>Smith, Trevor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0x01010058CE313332D4144E88BD813D0B355569</vt:lpwstr>
  </property>
</Properties>
</file>